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87" r:id="rId22"/>
    <p:sldId id="278" r:id="rId23"/>
    <p:sldId id="279" r:id="rId24"/>
    <p:sldId id="280" r:id="rId25"/>
    <p:sldId id="281" r:id="rId26"/>
    <p:sldId id="288" r:id="rId27"/>
    <p:sldId id="289" r:id="rId28"/>
    <p:sldId id="290"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E1FC7B-0634-418B-AFC9-CC711E88BBE8}" v="7" dt="2023-03-15T18:52:29.8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996" autoAdjust="0"/>
    <p:restoredTop sz="94660"/>
  </p:normalViewPr>
  <p:slideViewPr>
    <p:cSldViewPr snapToGrid="0">
      <p:cViewPr varScale="1">
        <p:scale>
          <a:sx n="86" d="100"/>
          <a:sy n="86" d="100"/>
        </p:scale>
        <p:origin x="48" y="150"/>
      </p:cViewPr>
      <p:guideLst/>
    </p:cSldViewPr>
  </p:slideViewPr>
  <p:notesTextViewPr>
    <p:cViewPr>
      <p:scale>
        <a:sx n="1" d="1"/>
        <a:sy n="1" d="1"/>
      </p:scale>
      <p:origin x="0" y="0"/>
    </p:cViewPr>
  </p:notesTextViewPr>
  <p:notesViewPr>
    <p:cSldViewPr snapToGrid="0">
      <p:cViewPr varScale="1">
        <p:scale>
          <a:sx n="69" d="100"/>
          <a:sy n="69" d="100"/>
        </p:scale>
        <p:origin x="2568" y="2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chnology Director" userId="f8ed7c85-96e1-410c-93a9-946e736037ca" providerId="ADAL" clId="{A0E1FC7B-0634-418B-AFC9-CC711E88BBE8}"/>
    <pc:docChg chg="custSel mod addSld delSld modSld modMainMaster">
      <pc:chgData name="Technology Director" userId="f8ed7c85-96e1-410c-93a9-946e736037ca" providerId="ADAL" clId="{A0E1FC7B-0634-418B-AFC9-CC711E88BBE8}" dt="2023-04-22T05:08:51.223" v="5059" actId="20577"/>
      <pc:docMkLst>
        <pc:docMk/>
      </pc:docMkLst>
      <pc:sldChg chg="modTransition modNotes">
        <pc:chgData name="Technology Director" userId="f8ed7c85-96e1-410c-93a9-946e736037ca" providerId="ADAL" clId="{A0E1FC7B-0634-418B-AFC9-CC711E88BBE8}" dt="2023-04-22T04:21:08.133" v="444" actId="20577"/>
        <pc:sldMkLst>
          <pc:docMk/>
          <pc:sldMk cId="1786334225" sldId="257"/>
        </pc:sldMkLst>
      </pc:sldChg>
      <pc:sldChg chg="modTransition modNotes">
        <pc:chgData name="Technology Director" userId="f8ed7c85-96e1-410c-93a9-946e736037ca" providerId="ADAL" clId="{A0E1FC7B-0634-418B-AFC9-CC711E88BBE8}" dt="2023-04-22T04:21:20.900" v="461" actId="20577"/>
        <pc:sldMkLst>
          <pc:docMk/>
          <pc:sldMk cId="3432967115" sldId="258"/>
        </pc:sldMkLst>
      </pc:sldChg>
      <pc:sldChg chg="modTransition modNotes">
        <pc:chgData name="Technology Director" userId="f8ed7c85-96e1-410c-93a9-946e736037ca" providerId="ADAL" clId="{A0E1FC7B-0634-418B-AFC9-CC711E88BBE8}" dt="2023-04-22T04:22:16.651" v="589" actId="20577"/>
        <pc:sldMkLst>
          <pc:docMk/>
          <pc:sldMk cId="2851435406" sldId="259"/>
        </pc:sldMkLst>
      </pc:sldChg>
      <pc:sldChg chg="modTransition modNotes">
        <pc:chgData name="Technology Director" userId="f8ed7c85-96e1-410c-93a9-946e736037ca" providerId="ADAL" clId="{A0E1FC7B-0634-418B-AFC9-CC711E88BBE8}" dt="2023-04-22T04:22:46.281" v="624" actId="20577"/>
        <pc:sldMkLst>
          <pc:docMk/>
          <pc:sldMk cId="345937061" sldId="260"/>
        </pc:sldMkLst>
      </pc:sldChg>
      <pc:sldChg chg="modTransition modNotes">
        <pc:chgData name="Technology Director" userId="f8ed7c85-96e1-410c-93a9-946e736037ca" providerId="ADAL" clId="{A0E1FC7B-0634-418B-AFC9-CC711E88BBE8}" dt="2023-04-22T04:25:19.947" v="886" actId="20577"/>
        <pc:sldMkLst>
          <pc:docMk/>
          <pc:sldMk cId="3341946692" sldId="261"/>
        </pc:sldMkLst>
      </pc:sldChg>
      <pc:sldChg chg="modTransition modNotes">
        <pc:chgData name="Technology Director" userId="f8ed7c85-96e1-410c-93a9-946e736037ca" providerId="ADAL" clId="{A0E1FC7B-0634-418B-AFC9-CC711E88BBE8}" dt="2023-04-22T04:25:46.163" v="915" actId="20577"/>
        <pc:sldMkLst>
          <pc:docMk/>
          <pc:sldMk cId="772782370" sldId="262"/>
        </pc:sldMkLst>
      </pc:sldChg>
      <pc:sldChg chg="modTransition modNotes">
        <pc:chgData name="Technology Director" userId="f8ed7c85-96e1-410c-93a9-946e736037ca" providerId="ADAL" clId="{A0E1FC7B-0634-418B-AFC9-CC711E88BBE8}" dt="2023-04-22T04:31:59.005" v="1158" actId="20577"/>
        <pc:sldMkLst>
          <pc:docMk/>
          <pc:sldMk cId="234752295" sldId="263"/>
        </pc:sldMkLst>
      </pc:sldChg>
      <pc:sldChg chg="modTransition modNotes">
        <pc:chgData name="Technology Director" userId="f8ed7c85-96e1-410c-93a9-946e736037ca" providerId="ADAL" clId="{A0E1FC7B-0634-418B-AFC9-CC711E88BBE8}" dt="2023-04-22T04:35:29.638" v="1438" actId="5793"/>
        <pc:sldMkLst>
          <pc:docMk/>
          <pc:sldMk cId="3025464541" sldId="264"/>
        </pc:sldMkLst>
      </pc:sldChg>
      <pc:sldChg chg="modTransition modNotes">
        <pc:chgData name="Technology Director" userId="f8ed7c85-96e1-410c-93a9-946e736037ca" providerId="ADAL" clId="{A0E1FC7B-0634-418B-AFC9-CC711E88BBE8}" dt="2023-04-22T04:45:52.161" v="1847" actId="20577"/>
        <pc:sldMkLst>
          <pc:docMk/>
          <pc:sldMk cId="2062213906" sldId="265"/>
        </pc:sldMkLst>
      </pc:sldChg>
      <pc:sldChg chg="modTransition modNotes">
        <pc:chgData name="Technology Director" userId="f8ed7c85-96e1-410c-93a9-946e736037ca" providerId="ADAL" clId="{A0E1FC7B-0634-418B-AFC9-CC711E88BBE8}" dt="2023-04-22T04:46:10.107" v="1885" actId="20577"/>
        <pc:sldMkLst>
          <pc:docMk/>
          <pc:sldMk cId="425616224" sldId="266"/>
        </pc:sldMkLst>
      </pc:sldChg>
      <pc:sldChg chg="modTransition modNotes">
        <pc:chgData name="Technology Director" userId="f8ed7c85-96e1-410c-93a9-946e736037ca" providerId="ADAL" clId="{A0E1FC7B-0634-418B-AFC9-CC711E88BBE8}" dt="2023-04-22T04:48:28.569" v="2073" actId="20577"/>
        <pc:sldMkLst>
          <pc:docMk/>
          <pc:sldMk cId="175938768" sldId="267"/>
        </pc:sldMkLst>
      </pc:sldChg>
      <pc:sldChg chg="modTransition modNotes">
        <pc:chgData name="Technology Director" userId="f8ed7c85-96e1-410c-93a9-946e736037ca" providerId="ADAL" clId="{A0E1FC7B-0634-418B-AFC9-CC711E88BBE8}" dt="2023-04-22T04:51:49.599" v="2584" actId="20577"/>
        <pc:sldMkLst>
          <pc:docMk/>
          <pc:sldMk cId="49472535" sldId="268"/>
        </pc:sldMkLst>
      </pc:sldChg>
      <pc:sldChg chg="modTransition modNotes">
        <pc:chgData name="Technology Director" userId="f8ed7c85-96e1-410c-93a9-946e736037ca" providerId="ADAL" clId="{A0E1FC7B-0634-418B-AFC9-CC711E88BBE8}" dt="2023-04-22T04:54:17.251" v="2843" actId="6549"/>
        <pc:sldMkLst>
          <pc:docMk/>
          <pc:sldMk cId="239929209" sldId="269"/>
        </pc:sldMkLst>
      </pc:sldChg>
      <pc:sldChg chg="modTransition modNotes">
        <pc:chgData name="Technology Director" userId="f8ed7c85-96e1-410c-93a9-946e736037ca" providerId="ADAL" clId="{A0E1FC7B-0634-418B-AFC9-CC711E88BBE8}" dt="2023-04-22T04:54:21.524" v="2845" actId="20577"/>
        <pc:sldMkLst>
          <pc:docMk/>
          <pc:sldMk cId="1607081447" sldId="270"/>
        </pc:sldMkLst>
      </pc:sldChg>
      <pc:sldChg chg="modTransition modNotes">
        <pc:chgData name="Technology Director" userId="f8ed7c85-96e1-410c-93a9-946e736037ca" providerId="ADAL" clId="{A0E1FC7B-0634-418B-AFC9-CC711E88BBE8}" dt="2023-04-22T04:55:18.767" v="2970" actId="20577"/>
        <pc:sldMkLst>
          <pc:docMk/>
          <pc:sldMk cId="809644488" sldId="271"/>
        </pc:sldMkLst>
      </pc:sldChg>
      <pc:sldChg chg="modTransition modNotes">
        <pc:chgData name="Technology Director" userId="f8ed7c85-96e1-410c-93a9-946e736037ca" providerId="ADAL" clId="{A0E1FC7B-0634-418B-AFC9-CC711E88BBE8}" dt="2023-04-22T04:55:51.787" v="3038" actId="20577"/>
        <pc:sldMkLst>
          <pc:docMk/>
          <pc:sldMk cId="948485786" sldId="272"/>
        </pc:sldMkLst>
      </pc:sldChg>
      <pc:sldChg chg="addSp modSp mod modTransition modNotes">
        <pc:chgData name="Technology Director" userId="f8ed7c85-96e1-410c-93a9-946e736037ca" providerId="ADAL" clId="{A0E1FC7B-0634-418B-AFC9-CC711E88BBE8}" dt="2023-04-22T04:57:20.207" v="3207" actId="20577"/>
        <pc:sldMkLst>
          <pc:docMk/>
          <pc:sldMk cId="3009182520" sldId="273"/>
        </pc:sldMkLst>
        <pc:spChg chg="mod">
          <ac:chgData name="Technology Director" userId="f8ed7c85-96e1-410c-93a9-946e736037ca" providerId="ADAL" clId="{A0E1FC7B-0634-418B-AFC9-CC711E88BBE8}" dt="2023-03-15T18:45:38.533" v="0" actId="21"/>
          <ac:spMkLst>
            <pc:docMk/>
            <pc:sldMk cId="3009182520" sldId="273"/>
            <ac:spMk id="3" creationId="{12D133F8-0622-7579-ADD1-2DD586B0BB74}"/>
          </ac:spMkLst>
        </pc:spChg>
        <pc:spChg chg="add mod">
          <ac:chgData name="Technology Director" userId="f8ed7c85-96e1-410c-93a9-946e736037ca" providerId="ADAL" clId="{A0E1FC7B-0634-418B-AFC9-CC711E88BBE8}" dt="2023-03-15T18:46:08.734" v="3" actId="20577"/>
          <ac:spMkLst>
            <pc:docMk/>
            <pc:sldMk cId="3009182520" sldId="273"/>
            <ac:spMk id="4" creationId="{75D3C0C6-4991-9B79-2ADA-D61206558A2D}"/>
          </ac:spMkLst>
        </pc:spChg>
      </pc:sldChg>
      <pc:sldChg chg="modTransition modNotes">
        <pc:chgData name="Technology Director" userId="f8ed7c85-96e1-410c-93a9-946e736037ca" providerId="ADAL" clId="{A0E1FC7B-0634-418B-AFC9-CC711E88BBE8}" dt="2023-04-22T04:57:39.189" v="3240" actId="20577"/>
        <pc:sldMkLst>
          <pc:docMk/>
          <pc:sldMk cId="3388057792" sldId="274"/>
        </pc:sldMkLst>
      </pc:sldChg>
      <pc:sldChg chg="modTransition modNotes">
        <pc:chgData name="Technology Director" userId="f8ed7c85-96e1-410c-93a9-946e736037ca" providerId="ADAL" clId="{A0E1FC7B-0634-418B-AFC9-CC711E88BBE8}" dt="2023-04-22T04:58:26.759" v="3383" actId="20577"/>
        <pc:sldMkLst>
          <pc:docMk/>
          <pc:sldMk cId="2788588175" sldId="275"/>
        </pc:sldMkLst>
      </pc:sldChg>
      <pc:sldChg chg="addSp modSp mod modTransition modNotes">
        <pc:chgData name="Technology Director" userId="f8ed7c85-96e1-410c-93a9-946e736037ca" providerId="ADAL" clId="{A0E1FC7B-0634-418B-AFC9-CC711E88BBE8}" dt="2023-04-22T04:58:51.418" v="3446" actId="20577"/>
        <pc:sldMkLst>
          <pc:docMk/>
          <pc:sldMk cId="2755272379" sldId="276"/>
        </pc:sldMkLst>
        <pc:spChg chg="mod">
          <ac:chgData name="Technology Director" userId="f8ed7c85-96e1-410c-93a9-946e736037ca" providerId="ADAL" clId="{A0E1FC7B-0634-418B-AFC9-CC711E88BBE8}" dt="2023-03-15T18:46:32.477" v="4" actId="21"/>
          <ac:spMkLst>
            <pc:docMk/>
            <pc:sldMk cId="2755272379" sldId="276"/>
            <ac:spMk id="3" creationId="{EBF268F3-D8A5-9496-29A4-77F5C66C8190}"/>
          </ac:spMkLst>
        </pc:spChg>
        <pc:spChg chg="add mod">
          <ac:chgData name="Technology Director" userId="f8ed7c85-96e1-410c-93a9-946e736037ca" providerId="ADAL" clId="{A0E1FC7B-0634-418B-AFC9-CC711E88BBE8}" dt="2023-03-15T18:47:01.845" v="7" actId="14100"/>
          <ac:spMkLst>
            <pc:docMk/>
            <pc:sldMk cId="2755272379" sldId="276"/>
            <ac:spMk id="5" creationId="{B54502C4-94D0-EDFC-8934-937BBA153479}"/>
          </ac:spMkLst>
        </pc:spChg>
      </pc:sldChg>
      <pc:sldChg chg="modSp del mod">
        <pc:chgData name="Technology Director" userId="f8ed7c85-96e1-410c-93a9-946e736037ca" providerId="ADAL" clId="{A0E1FC7B-0634-418B-AFC9-CC711E88BBE8}" dt="2023-03-15T18:47:50.815" v="48" actId="2696"/>
        <pc:sldMkLst>
          <pc:docMk/>
          <pc:sldMk cId="64904876" sldId="277"/>
        </pc:sldMkLst>
        <pc:spChg chg="mod">
          <ac:chgData name="Technology Director" userId="f8ed7c85-96e1-410c-93a9-946e736037ca" providerId="ADAL" clId="{A0E1FC7B-0634-418B-AFC9-CC711E88BBE8}" dt="2023-03-15T18:47:21.123" v="43" actId="5793"/>
          <ac:spMkLst>
            <pc:docMk/>
            <pc:sldMk cId="64904876" sldId="277"/>
            <ac:spMk id="3" creationId="{EBF268F3-D8A5-9496-29A4-77F5C66C8190}"/>
          </ac:spMkLst>
        </pc:spChg>
      </pc:sldChg>
      <pc:sldChg chg="modTransition modNotes">
        <pc:chgData name="Technology Director" userId="f8ed7c85-96e1-410c-93a9-946e736037ca" providerId="ADAL" clId="{A0E1FC7B-0634-418B-AFC9-CC711E88BBE8}" dt="2023-04-22T05:01:38.520" v="3891" actId="20577"/>
        <pc:sldMkLst>
          <pc:docMk/>
          <pc:sldMk cId="1784528050" sldId="278"/>
        </pc:sldMkLst>
      </pc:sldChg>
      <pc:sldChg chg="modTransition modNotes">
        <pc:chgData name="Technology Director" userId="f8ed7c85-96e1-410c-93a9-946e736037ca" providerId="ADAL" clId="{A0E1FC7B-0634-418B-AFC9-CC711E88BBE8}" dt="2023-04-22T05:03:16.346" v="4147" actId="20577"/>
        <pc:sldMkLst>
          <pc:docMk/>
          <pc:sldMk cId="3540333376" sldId="279"/>
        </pc:sldMkLst>
      </pc:sldChg>
      <pc:sldChg chg="modTransition modNotes">
        <pc:chgData name="Technology Director" userId="f8ed7c85-96e1-410c-93a9-946e736037ca" providerId="ADAL" clId="{A0E1FC7B-0634-418B-AFC9-CC711E88BBE8}" dt="2023-04-22T05:03:27.860" v="4170" actId="20577"/>
        <pc:sldMkLst>
          <pc:docMk/>
          <pc:sldMk cId="4191095521" sldId="280"/>
        </pc:sldMkLst>
      </pc:sldChg>
      <pc:sldChg chg="modTransition modNotes">
        <pc:chgData name="Technology Director" userId="f8ed7c85-96e1-410c-93a9-946e736037ca" providerId="ADAL" clId="{A0E1FC7B-0634-418B-AFC9-CC711E88BBE8}" dt="2023-04-22T05:04:23.788" v="4341" actId="20577"/>
        <pc:sldMkLst>
          <pc:docMk/>
          <pc:sldMk cId="2317197793" sldId="281"/>
        </pc:sldMkLst>
      </pc:sldChg>
      <pc:sldChg chg="del">
        <pc:chgData name="Technology Director" userId="f8ed7c85-96e1-410c-93a9-946e736037ca" providerId="ADAL" clId="{A0E1FC7B-0634-418B-AFC9-CC711E88BBE8}" dt="2023-03-15T18:49:10.700" v="53" actId="47"/>
        <pc:sldMkLst>
          <pc:docMk/>
          <pc:sldMk cId="39535548" sldId="282"/>
        </pc:sldMkLst>
      </pc:sldChg>
      <pc:sldChg chg="modSp del mod">
        <pc:chgData name="Technology Director" userId="f8ed7c85-96e1-410c-93a9-946e736037ca" providerId="ADAL" clId="{A0E1FC7B-0634-418B-AFC9-CC711E88BBE8}" dt="2023-03-15T18:49:27.075" v="55" actId="47"/>
        <pc:sldMkLst>
          <pc:docMk/>
          <pc:sldMk cId="2511968488" sldId="283"/>
        </pc:sldMkLst>
        <pc:spChg chg="mod">
          <ac:chgData name="Technology Director" userId="f8ed7c85-96e1-410c-93a9-946e736037ca" providerId="ADAL" clId="{A0E1FC7B-0634-418B-AFC9-CC711E88BBE8}" dt="2023-03-15T18:49:21.639" v="54" actId="21"/>
          <ac:spMkLst>
            <pc:docMk/>
            <pc:sldMk cId="2511968488" sldId="283"/>
            <ac:spMk id="3" creationId="{F98A5127-F116-D5A5-585A-5321F382E3C3}"/>
          </ac:spMkLst>
        </pc:spChg>
      </pc:sldChg>
      <pc:sldChg chg="del">
        <pc:chgData name="Technology Director" userId="f8ed7c85-96e1-410c-93a9-946e736037ca" providerId="ADAL" clId="{A0E1FC7B-0634-418B-AFC9-CC711E88BBE8}" dt="2023-03-15T18:50:14.375" v="65" actId="47"/>
        <pc:sldMkLst>
          <pc:docMk/>
          <pc:sldMk cId="2464638683" sldId="284"/>
        </pc:sldMkLst>
      </pc:sldChg>
      <pc:sldChg chg="modTransition modNotes">
        <pc:chgData name="Technology Director" userId="f8ed7c85-96e1-410c-93a9-946e736037ca" providerId="ADAL" clId="{A0E1FC7B-0634-418B-AFC9-CC711E88BBE8}" dt="2023-04-22T05:07:52.113" v="4864" actId="20577"/>
        <pc:sldMkLst>
          <pc:docMk/>
          <pc:sldMk cId="3679961027" sldId="285"/>
        </pc:sldMkLst>
      </pc:sldChg>
      <pc:sldChg chg="modTransition modNotes">
        <pc:chgData name="Technology Director" userId="f8ed7c85-96e1-410c-93a9-946e736037ca" providerId="ADAL" clId="{A0E1FC7B-0634-418B-AFC9-CC711E88BBE8}" dt="2023-04-22T05:08:51.223" v="5059" actId="20577"/>
        <pc:sldMkLst>
          <pc:docMk/>
          <pc:sldMk cId="2472675472" sldId="286"/>
        </pc:sldMkLst>
      </pc:sldChg>
      <pc:sldChg chg="addSp modSp add mod modTransition modNotes">
        <pc:chgData name="Technology Director" userId="f8ed7c85-96e1-410c-93a9-946e736037ca" providerId="ADAL" clId="{A0E1FC7B-0634-418B-AFC9-CC711E88BBE8}" dt="2023-04-22T05:01:13.381" v="3855" actId="20577"/>
        <pc:sldMkLst>
          <pc:docMk/>
          <pc:sldMk cId="3214784746" sldId="287"/>
        </pc:sldMkLst>
        <pc:spChg chg="add mod">
          <ac:chgData name="Technology Director" userId="f8ed7c85-96e1-410c-93a9-946e736037ca" providerId="ADAL" clId="{A0E1FC7B-0634-418B-AFC9-CC711E88BBE8}" dt="2023-03-15T18:47:45.953" v="47" actId="14100"/>
          <ac:spMkLst>
            <pc:docMk/>
            <pc:sldMk cId="3214784746" sldId="287"/>
            <ac:spMk id="6" creationId="{9E10CBEA-EC41-7CA6-ED5C-28E6AA05D781}"/>
          </ac:spMkLst>
        </pc:spChg>
      </pc:sldChg>
      <pc:sldChg chg="addSp modSp add mod modTransition modNotes">
        <pc:chgData name="Technology Director" userId="f8ed7c85-96e1-410c-93a9-946e736037ca" providerId="ADAL" clId="{A0E1FC7B-0634-418B-AFC9-CC711E88BBE8}" dt="2023-04-22T05:05:34.483" v="4511" actId="20577"/>
        <pc:sldMkLst>
          <pc:docMk/>
          <pc:sldMk cId="571434801" sldId="288"/>
        </pc:sldMkLst>
        <pc:spChg chg="add mod">
          <ac:chgData name="Technology Director" userId="f8ed7c85-96e1-410c-93a9-946e736037ca" providerId="ADAL" clId="{A0E1FC7B-0634-418B-AFC9-CC711E88BBE8}" dt="2023-03-15T18:48:59.243" v="52" actId="14100"/>
          <ac:spMkLst>
            <pc:docMk/>
            <pc:sldMk cId="571434801" sldId="288"/>
            <ac:spMk id="5" creationId="{FAD12DFB-CB75-74AE-9D6F-F2E775E87CC4}"/>
          </ac:spMkLst>
        </pc:spChg>
      </pc:sldChg>
      <pc:sldChg chg="addSp modSp add mod modTransition modNotes">
        <pc:chgData name="Technology Director" userId="f8ed7c85-96e1-410c-93a9-946e736037ca" providerId="ADAL" clId="{A0E1FC7B-0634-418B-AFC9-CC711E88BBE8}" dt="2023-04-22T05:06:58.726" v="4726" actId="20577"/>
        <pc:sldMkLst>
          <pc:docMk/>
          <pc:sldMk cId="102374222" sldId="289"/>
        </pc:sldMkLst>
        <pc:spChg chg="add mod">
          <ac:chgData name="Technology Director" userId="f8ed7c85-96e1-410c-93a9-946e736037ca" providerId="ADAL" clId="{A0E1FC7B-0634-418B-AFC9-CC711E88BBE8}" dt="2023-03-15T18:50:02.269" v="64" actId="14100"/>
          <ac:spMkLst>
            <pc:docMk/>
            <pc:sldMk cId="102374222" sldId="289"/>
            <ac:spMk id="6" creationId="{D1D595C0-D8D9-BAAC-1BB1-8F02E9A6C92E}"/>
          </ac:spMkLst>
        </pc:spChg>
      </pc:sldChg>
      <pc:sldChg chg="addSp modSp add mod modTransition modNotes">
        <pc:chgData name="Technology Director" userId="f8ed7c85-96e1-410c-93a9-946e736037ca" providerId="ADAL" clId="{A0E1FC7B-0634-418B-AFC9-CC711E88BBE8}" dt="2023-04-22T05:07:43.344" v="4850" actId="20577"/>
        <pc:sldMkLst>
          <pc:docMk/>
          <pc:sldMk cId="709274654" sldId="290"/>
        </pc:sldMkLst>
        <pc:spChg chg="add mod">
          <ac:chgData name="Technology Director" userId="f8ed7c85-96e1-410c-93a9-946e736037ca" providerId="ADAL" clId="{A0E1FC7B-0634-418B-AFC9-CC711E88BBE8}" dt="2023-03-15T18:50:44.963" v="78" actId="1035"/>
          <ac:spMkLst>
            <pc:docMk/>
            <pc:sldMk cId="709274654" sldId="290"/>
            <ac:spMk id="7" creationId="{51AE79AC-49B7-A7EC-D298-8BD9A0E50A59}"/>
          </ac:spMkLst>
        </pc:spChg>
      </pc:sldChg>
      <pc:sldMasterChg chg="modTransition modSldLayout">
        <pc:chgData name="Technology Director" userId="f8ed7c85-96e1-410c-93a9-946e736037ca" providerId="ADAL" clId="{A0E1FC7B-0634-418B-AFC9-CC711E88BBE8}" dt="2023-03-15T18:52:29.829" v="84"/>
        <pc:sldMasterMkLst>
          <pc:docMk/>
          <pc:sldMasterMk cId="0" sldId="2147483648"/>
        </pc:sldMasterMkLst>
        <pc:sldLayoutChg chg="modTransition">
          <pc:chgData name="Technology Director" userId="f8ed7c85-96e1-410c-93a9-946e736037ca" providerId="ADAL" clId="{A0E1FC7B-0634-418B-AFC9-CC711E88BBE8}" dt="2023-03-15T18:52:29.829" v="84"/>
          <pc:sldLayoutMkLst>
            <pc:docMk/>
            <pc:sldMasterMk cId="0" sldId="2147483648"/>
            <pc:sldLayoutMk cId="0" sldId="2147483649"/>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0"/>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1"/>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2"/>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3"/>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4"/>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5"/>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6"/>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7"/>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8"/>
          </pc:sldLayoutMkLst>
        </pc:sldLayoutChg>
        <pc:sldLayoutChg chg="modTransition">
          <pc:chgData name="Technology Director" userId="f8ed7c85-96e1-410c-93a9-946e736037ca" providerId="ADAL" clId="{A0E1FC7B-0634-418B-AFC9-CC711E88BBE8}" dt="2023-03-15T18:52:29.829" v="84"/>
          <pc:sldLayoutMkLst>
            <pc:docMk/>
            <pc:sldMasterMk cId="0" sldId="2147483648"/>
            <pc:sldLayoutMk cId="0"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8AF35-162B-4C31-B7CE-24BE66CD662E}" type="datetimeFigureOut">
              <a:rPr lang="en-US" smtClean="0"/>
              <a:t>4/21/2023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E2E4D1-BEF7-414B-B198-1A76415CB265}" type="slidenum">
              <a:rPr lang="en-US" smtClean="0"/>
              <a:t>‹#›</a:t>
            </a:fld>
            <a:endParaRPr lang="en-US"/>
          </a:p>
        </p:txBody>
      </p:sp>
    </p:spTree>
    <p:extLst>
      <p:ext uri="{BB962C8B-B14F-4D97-AF65-F5344CB8AC3E}">
        <p14:creationId xmlns:p14="http://schemas.microsoft.com/office/powerpoint/2010/main" val="3322871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is designed to briefly explain how to setup and use Square in your council or assembly. All though not officially endorsed by the supreme council, we will also go over best practices and methods that hey suggest when using this service.</a:t>
            </a:r>
          </a:p>
        </p:txBody>
      </p:sp>
      <p:sp>
        <p:nvSpPr>
          <p:cNvPr id="4" name="Slide Number Placeholder 3"/>
          <p:cNvSpPr>
            <a:spLocks noGrp="1"/>
          </p:cNvSpPr>
          <p:nvPr>
            <p:ph type="sldNum" sz="quarter" idx="5"/>
          </p:nvPr>
        </p:nvSpPr>
        <p:spPr/>
        <p:txBody>
          <a:bodyPr/>
          <a:lstStyle/>
          <a:p>
            <a:fld id="{C1E2E4D1-BEF7-414B-B198-1A76415CB265}" type="slidenum">
              <a:rPr lang="en-US" smtClean="0"/>
              <a:t>1</a:t>
            </a:fld>
            <a:endParaRPr lang="en-US"/>
          </a:p>
        </p:txBody>
      </p:sp>
    </p:spTree>
    <p:extLst>
      <p:ext uri="{BB962C8B-B14F-4D97-AF65-F5344CB8AC3E}">
        <p14:creationId xmlns:p14="http://schemas.microsoft.com/office/powerpoint/2010/main" val="32119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can you take payments with Square?</a:t>
            </a:r>
          </a:p>
        </p:txBody>
      </p:sp>
      <p:sp>
        <p:nvSpPr>
          <p:cNvPr id="4" name="Slide Number Placeholder 3"/>
          <p:cNvSpPr>
            <a:spLocks noGrp="1"/>
          </p:cNvSpPr>
          <p:nvPr>
            <p:ph type="sldNum" sz="quarter" idx="5"/>
          </p:nvPr>
        </p:nvSpPr>
        <p:spPr/>
        <p:txBody>
          <a:bodyPr/>
          <a:lstStyle/>
          <a:p>
            <a:fld id="{C1E2E4D1-BEF7-414B-B198-1A76415CB265}" type="slidenum">
              <a:rPr lang="en-US" smtClean="0"/>
              <a:t>10</a:t>
            </a:fld>
            <a:endParaRPr lang="en-US"/>
          </a:p>
        </p:txBody>
      </p:sp>
    </p:spTree>
    <p:extLst>
      <p:ext uri="{BB962C8B-B14F-4D97-AF65-F5344CB8AC3E}">
        <p14:creationId xmlns:p14="http://schemas.microsoft.com/office/powerpoint/2010/main" val="1989751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get free magnetic stripe readers from the Square website. These readers work with most Android and iPhones as long as they have the headphone 1/8” port or Apple lighting port.</a:t>
            </a:r>
          </a:p>
        </p:txBody>
      </p:sp>
      <p:sp>
        <p:nvSpPr>
          <p:cNvPr id="4" name="Slide Number Placeholder 3"/>
          <p:cNvSpPr>
            <a:spLocks noGrp="1"/>
          </p:cNvSpPr>
          <p:nvPr>
            <p:ph type="sldNum" sz="quarter" idx="5"/>
          </p:nvPr>
        </p:nvSpPr>
        <p:spPr/>
        <p:txBody>
          <a:bodyPr/>
          <a:lstStyle/>
          <a:p>
            <a:fld id="{C1E2E4D1-BEF7-414B-B198-1A76415CB265}" type="slidenum">
              <a:rPr lang="en-US" smtClean="0"/>
              <a:t>11</a:t>
            </a:fld>
            <a:endParaRPr lang="en-US"/>
          </a:p>
        </p:txBody>
      </p:sp>
    </p:spTree>
    <p:extLst>
      <p:ext uri="{BB962C8B-B14F-4D97-AF65-F5344CB8AC3E}">
        <p14:creationId xmlns:p14="http://schemas.microsoft.com/office/powerpoint/2010/main" val="1293599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purchase a Square all in one terminal which has a magnetic stripe reader, a chip reader, and a mobile pay tap reader. This unit can also print physical receipts. The cost is $299 plus shipping and handling. </a:t>
            </a:r>
          </a:p>
          <a:p>
            <a:r>
              <a:rPr lang="en-US" dirty="0"/>
              <a:t>It does require a fully charged battery or power from a wall outlet and a secure wireless internet connection. You can find out more about this unit and other accessories on the Square website.</a:t>
            </a:r>
          </a:p>
        </p:txBody>
      </p:sp>
      <p:sp>
        <p:nvSpPr>
          <p:cNvPr id="4" name="Slide Number Placeholder 3"/>
          <p:cNvSpPr>
            <a:spLocks noGrp="1"/>
          </p:cNvSpPr>
          <p:nvPr>
            <p:ph type="sldNum" sz="quarter" idx="5"/>
          </p:nvPr>
        </p:nvSpPr>
        <p:spPr/>
        <p:txBody>
          <a:bodyPr/>
          <a:lstStyle/>
          <a:p>
            <a:fld id="{C1E2E4D1-BEF7-414B-B198-1A76415CB265}" type="slidenum">
              <a:rPr lang="en-US" smtClean="0"/>
              <a:t>12</a:t>
            </a:fld>
            <a:endParaRPr lang="en-US"/>
          </a:p>
        </p:txBody>
      </p:sp>
    </p:spTree>
    <p:extLst>
      <p:ext uri="{BB962C8B-B14F-4D97-AF65-F5344CB8AC3E}">
        <p14:creationId xmlns:p14="http://schemas.microsoft.com/office/powerpoint/2010/main" val="1998625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E2E4D1-BEF7-414B-B198-1A76415CB265}" type="slidenum">
              <a:rPr lang="en-US" smtClean="0"/>
              <a:t>13</a:t>
            </a:fld>
            <a:endParaRPr lang="en-US"/>
          </a:p>
        </p:txBody>
      </p:sp>
    </p:spTree>
    <p:extLst>
      <p:ext uri="{BB962C8B-B14F-4D97-AF65-F5344CB8AC3E}">
        <p14:creationId xmlns:p14="http://schemas.microsoft.com/office/powerpoint/2010/main" val="1998805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take payments online through your own website or you can build a free eCommerce website within the Square website using your account.</a:t>
            </a:r>
          </a:p>
          <a:p>
            <a:r>
              <a:rPr lang="en-US" dirty="0"/>
              <a:t>You can have brother knights pay there dues online or do pre-selling to the public for an event or item.</a:t>
            </a:r>
          </a:p>
        </p:txBody>
      </p:sp>
      <p:sp>
        <p:nvSpPr>
          <p:cNvPr id="4" name="Slide Number Placeholder 3"/>
          <p:cNvSpPr>
            <a:spLocks noGrp="1"/>
          </p:cNvSpPr>
          <p:nvPr>
            <p:ph type="sldNum" sz="quarter" idx="5"/>
          </p:nvPr>
        </p:nvSpPr>
        <p:spPr/>
        <p:txBody>
          <a:bodyPr/>
          <a:lstStyle/>
          <a:p>
            <a:fld id="{C1E2E4D1-BEF7-414B-B198-1A76415CB265}" type="slidenum">
              <a:rPr lang="en-US" smtClean="0"/>
              <a:t>14</a:t>
            </a:fld>
            <a:endParaRPr lang="en-US"/>
          </a:p>
        </p:txBody>
      </p:sp>
    </p:spTree>
    <p:extLst>
      <p:ext uri="{BB962C8B-B14F-4D97-AF65-F5344CB8AC3E}">
        <p14:creationId xmlns:p14="http://schemas.microsoft.com/office/powerpoint/2010/main" val="754320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even sell on your social media page or generate a custom QR code people can scan and pay with their cell phone.</a:t>
            </a:r>
          </a:p>
        </p:txBody>
      </p:sp>
      <p:sp>
        <p:nvSpPr>
          <p:cNvPr id="4" name="Slide Number Placeholder 3"/>
          <p:cNvSpPr>
            <a:spLocks noGrp="1"/>
          </p:cNvSpPr>
          <p:nvPr>
            <p:ph type="sldNum" sz="quarter" idx="5"/>
          </p:nvPr>
        </p:nvSpPr>
        <p:spPr/>
        <p:txBody>
          <a:bodyPr/>
          <a:lstStyle/>
          <a:p>
            <a:fld id="{C1E2E4D1-BEF7-414B-B198-1A76415CB265}" type="slidenum">
              <a:rPr lang="en-US" smtClean="0"/>
              <a:t>15</a:t>
            </a:fld>
            <a:endParaRPr lang="en-US"/>
          </a:p>
        </p:txBody>
      </p:sp>
    </p:spTree>
    <p:extLst>
      <p:ext uri="{BB962C8B-B14F-4D97-AF65-F5344CB8AC3E}">
        <p14:creationId xmlns:p14="http://schemas.microsoft.com/office/powerpoint/2010/main" val="1904237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send invoices.</a:t>
            </a:r>
          </a:p>
        </p:txBody>
      </p:sp>
      <p:sp>
        <p:nvSpPr>
          <p:cNvPr id="4" name="Slide Number Placeholder 3"/>
          <p:cNvSpPr>
            <a:spLocks noGrp="1"/>
          </p:cNvSpPr>
          <p:nvPr>
            <p:ph type="sldNum" sz="quarter" idx="5"/>
          </p:nvPr>
        </p:nvSpPr>
        <p:spPr/>
        <p:txBody>
          <a:bodyPr/>
          <a:lstStyle/>
          <a:p>
            <a:fld id="{C1E2E4D1-BEF7-414B-B198-1A76415CB265}" type="slidenum">
              <a:rPr lang="en-US" smtClean="0"/>
              <a:t>16</a:t>
            </a:fld>
            <a:endParaRPr lang="en-US"/>
          </a:p>
        </p:txBody>
      </p:sp>
    </p:spTree>
    <p:extLst>
      <p:ext uri="{BB962C8B-B14F-4D97-AF65-F5344CB8AC3E}">
        <p14:creationId xmlns:p14="http://schemas.microsoft.com/office/powerpoint/2010/main" val="235303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invoices you can send them as one time or recurring .</a:t>
            </a:r>
          </a:p>
          <a:p>
            <a:r>
              <a:rPr lang="en-US" dirty="0"/>
              <a:t>You can email or text the invoices.</a:t>
            </a:r>
          </a:p>
          <a:p>
            <a:r>
              <a:rPr lang="en-US" dirty="0"/>
              <a:t>Invoicing allows the payee to enter bank routing codes to pay via ACH.</a:t>
            </a:r>
          </a:p>
        </p:txBody>
      </p:sp>
      <p:sp>
        <p:nvSpPr>
          <p:cNvPr id="4" name="Slide Number Placeholder 3"/>
          <p:cNvSpPr>
            <a:spLocks noGrp="1"/>
          </p:cNvSpPr>
          <p:nvPr>
            <p:ph type="sldNum" sz="quarter" idx="5"/>
          </p:nvPr>
        </p:nvSpPr>
        <p:spPr/>
        <p:txBody>
          <a:bodyPr/>
          <a:lstStyle/>
          <a:p>
            <a:fld id="{C1E2E4D1-BEF7-414B-B198-1A76415CB265}" type="slidenum">
              <a:rPr lang="en-US" smtClean="0"/>
              <a:t>17</a:t>
            </a:fld>
            <a:endParaRPr lang="en-US"/>
          </a:p>
        </p:txBody>
      </p:sp>
    </p:spTree>
    <p:extLst>
      <p:ext uri="{BB962C8B-B14F-4D97-AF65-F5344CB8AC3E}">
        <p14:creationId xmlns:p14="http://schemas.microsoft.com/office/powerpoint/2010/main" val="3397798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could you use Square for?</a:t>
            </a:r>
          </a:p>
        </p:txBody>
      </p:sp>
      <p:sp>
        <p:nvSpPr>
          <p:cNvPr id="4" name="Slide Number Placeholder 3"/>
          <p:cNvSpPr>
            <a:spLocks noGrp="1"/>
          </p:cNvSpPr>
          <p:nvPr>
            <p:ph type="sldNum" sz="quarter" idx="5"/>
          </p:nvPr>
        </p:nvSpPr>
        <p:spPr/>
        <p:txBody>
          <a:bodyPr/>
          <a:lstStyle/>
          <a:p>
            <a:fld id="{C1E2E4D1-BEF7-414B-B198-1A76415CB265}" type="slidenum">
              <a:rPr lang="en-US" smtClean="0"/>
              <a:t>18</a:t>
            </a:fld>
            <a:endParaRPr lang="en-US"/>
          </a:p>
        </p:txBody>
      </p:sp>
    </p:spTree>
    <p:extLst>
      <p:ext uri="{BB962C8B-B14F-4D97-AF65-F5344CB8AC3E}">
        <p14:creationId xmlns:p14="http://schemas.microsoft.com/office/powerpoint/2010/main" val="674363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dues payments at meetings with a reader. Send email invoicing to members or even have them on auto draft with recurring invoices.</a:t>
            </a:r>
          </a:p>
        </p:txBody>
      </p:sp>
      <p:sp>
        <p:nvSpPr>
          <p:cNvPr id="4" name="Slide Number Placeholder 3"/>
          <p:cNvSpPr>
            <a:spLocks noGrp="1"/>
          </p:cNvSpPr>
          <p:nvPr>
            <p:ph type="sldNum" sz="quarter" idx="5"/>
          </p:nvPr>
        </p:nvSpPr>
        <p:spPr/>
        <p:txBody>
          <a:bodyPr/>
          <a:lstStyle/>
          <a:p>
            <a:fld id="{C1E2E4D1-BEF7-414B-B198-1A76415CB265}" type="slidenum">
              <a:rPr lang="en-US" smtClean="0"/>
              <a:t>19</a:t>
            </a:fld>
            <a:endParaRPr lang="en-US"/>
          </a:p>
        </p:txBody>
      </p:sp>
    </p:spTree>
    <p:extLst>
      <p:ext uri="{BB962C8B-B14F-4D97-AF65-F5344CB8AC3E}">
        <p14:creationId xmlns:p14="http://schemas.microsoft.com/office/powerpoint/2010/main" val="2324144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Square?</a:t>
            </a:r>
          </a:p>
        </p:txBody>
      </p:sp>
      <p:sp>
        <p:nvSpPr>
          <p:cNvPr id="4" name="Slide Number Placeholder 3"/>
          <p:cNvSpPr>
            <a:spLocks noGrp="1"/>
          </p:cNvSpPr>
          <p:nvPr>
            <p:ph type="sldNum" sz="quarter" idx="5"/>
          </p:nvPr>
        </p:nvSpPr>
        <p:spPr/>
        <p:txBody>
          <a:bodyPr/>
          <a:lstStyle/>
          <a:p>
            <a:fld id="{C1E2E4D1-BEF7-414B-B198-1A76415CB265}" type="slidenum">
              <a:rPr lang="en-US" smtClean="0"/>
              <a:t>2</a:t>
            </a:fld>
            <a:endParaRPr lang="en-US"/>
          </a:p>
        </p:txBody>
      </p:sp>
    </p:spTree>
    <p:extLst>
      <p:ext uri="{BB962C8B-B14F-4D97-AF65-F5344CB8AC3E}">
        <p14:creationId xmlns:p14="http://schemas.microsoft.com/office/powerpoint/2010/main" val="811170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Accept credit card for whatever your selling after church.</a:t>
            </a:r>
          </a:p>
        </p:txBody>
      </p:sp>
      <p:sp>
        <p:nvSpPr>
          <p:cNvPr id="4" name="Slide Number Placeholder 3"/>
          <p:cNvSpPr>
            <a:spLocks noGrp="1"/>
          </p:cNvSpPr>
          <p:nvPr>
            <p:ph type="sldNum" sz="quarter" idx="5"/>
          </p:nvPr>
        </p:nvSpPr>
        <p:spPr/>
        <p:txBody>
          <a:bodyPr/>
          <a:lstStyle/>
          <a:p>
            <a:fld id="{C1E2E4D1-BEF7-414B-B198-1A76415CB265}" type="slidenum">
              <a:rPr lang="en-US" smtClean="0"/>
              <a:t>20</a:t>
            </a:fld>
            <a:endParaRPr lang="en-US"/>
          </a:p>
        </p:txBody>
      </p:sp>
    </p:spTree>
    <p:extLst>
      <p:ext uri="{BB962C8B-B14F-4D97-AF65-F5344CB8AC3E}">
        <p14:creationId xmlns:p14="http://schemas.microsoft.com/office/powerpoint/2010/main" val="2538367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payment system in a way you never thought about.</a:t>
            </a:r>
          </a:p>
          <a:p>
            <a:r>
              <a:rPr lang="en-US" dirty="0"/>
              <a:t>My assembly is able to offer a 6 month no interest loan to any member that wishes to purchase the new regalia but can’t afford the upfront cost. We set them up for a recurring invoice for 6 months that auto charges their credit card or bank account each month until the loan is paid off.</a:t>
            </a:r>
          </a:p>
        </p:txBody>
      </p:sp>
      <p:sp>
        <p:nvSpPr>
          <p:cNvPr id="4" name="Slide Number Placeholder 3"/>
          <p:cNvSpPr>
            <a:spLocks noGrp="1"/>
          </p:cNvSpPr>
          <p:nvPr>
            <p:ph type="sldNum" sz="quarter" idx="5"/>
          </p:nvPr>
        </p:nvSpPr>
        <p:spPr/>
        <p:txBody>
          <a:bodyPr/>
          <a:lstStyle/>
          <a:p>
            <a:fld id="{C1E2E4D1-BEF7-414B-B198-1A76415CB265}" type="slidenum">
              <a:rPr lang="en-US" smtClean="0"/>
              <a:t>21</a:t>
            </a:fld>
            <a:endParaRPr lang="en-US"/>
          </a:p>
        </p:txBody>
      </p:sp>
    </p:spTree>
    <p:extLst>
      <p:ext uri="{BB962C8B-B14F-4D97-AF65-F5344CB8AC3E}">
        <p14:creationId xmlns:p14="http://schemas.microsoft.com/office/powerpoint/2010/main" val="3216210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keep your books straight?</a:t>
            </a:r>
          </a:p>
        </p:txBody>
      </p:sp>
      <p:sp>
        <p:nvSpPr>
          <p:cNvPr id="4" name="Slide Number Placeholder 3"/>
          <p:cNvSpPr>
            <a:spLocks noGrp="1"/>
          </p:cNvSpPr>
          <p:nvPr>
            <p:ph type="sldNum" sz="quarter" idx="5"/>
          </p:nvPr>
        </p:nvSpPr>
        <p:spPr/>
        <p:txBody>
          <a:bodyPr/>
          <a:lstStyle/>
          <a:p>
            <a:fld id="{C1E2E4D1-BEF7-414B-B198-1A76415CB265}" type="slidenum">
              <a:rPr lang="en-US" smtClean="0"/>
              <a:t>22</a:t>
            </a:fld>
            <a:endParaRPr lang="en-US"/>
          </a:p>
        </p:txBody>
      </p:sp>
    </p:spTree>
    <p:extLst>
      <p:ext uri="{BB962C8B-B14F-4D97-AF65-F5344CB8AC3E}">
        <p14:creationId xmlns:p14="http://schemas.microsoft.com/office/powerpoint/2010/main" val="529700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online dashboard on your Square service account allows you to create and download reports to help you see what fees were taken out and what money was sent to your bank account and what was paid for.</a:t>
            </a:r>
          </a:p>
        </p:txBody>
      </p:sp>
      <p:sp>
        <p:nvSpPr>
          <p:cNvPr id="4" name="Slide Number Placeholder 3"/>
          <p:cNvSpPr>
            <a:spLocks noGrp="1"/>
          </p:cNvSpPr>
          <p:nvPr>
            <p:ph type="sldNum" sz="quarter" idx="5"/>
          </p:nvPr>
        </p:nvSpPr>
        <p:spPr/>
        <p:txBody>
          <a:bodyPr/>
          <a:lstStyle/>
          <a:p>
            <a:fld id="{C1E2E4D1-BEF7-414B-B198-1A76415CB265}" type="slidenum">
              <a:rPr lang="en-US" smtClean="0"/>
              <a:t>23</a:t>
            </a:fld>
            <a:endParaRPr lang="en-US"/>
          </a:p>
        </p:txBody>
      </p:sp>
    </p:spTree>
    <p:extLst>
      <p:ext uri="{BB962C8B-B14F-4D97-AF65-F5344CB8AC3E}">
        <p14:creationId xmlns:p14="http://schemas.microsoft.com/office/powerpoint/2010/main" val="945678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get started?</a:t>
            </a:r>
          </a:p>
        </p:txBody>
      </p:sp>
      <p:sp>
        <p:nvSpPr>
          <p:cNvPr id="4" name="Slide Number Placeholder 3"/>
          <p:cNvSpPr>
            <a:spLocks noGrp="1"/>
          </p:cNvSpPr>
          <p:nvPr>
            <p:ph type="sldNum" sz="quarter" idx="5"/>
          </p:nvPr>
        </p:nvSpPr>
        <p:spPr/>
        <p:txBody>
          <a:bodyPr/>
          <a:lstStyle/>
          <a:p>
            <a:fld id="{C1E2E4D1-BEF7-414B-B198-1A76415CB265}" type="slidenum">
              <a:rPr lang="en-US" smtClean="0"/>
              <a:t>24</a:t>
            </a:fld>
            <a:endParaRPr lang="en-US"/>
          </a:p>
        </p:txBody>
      </p:sp>
    </p:spTree>
    <p:extLst>
      <p:ext uri="{BB962C8B-B14F-4D97-AF65-F5344CB8AC3E}">
        <p14:creationId xmlns:p14="http://schemas.microsoft.com/office/powerpoint/2010/main" val="35669022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 and email address for your council or assembly, something that can be transferred when officers change. Do not set this up on your personal email account.</a:t>
            </a:r>
          </a:p>
        </p:txBody>
      </p:sp>
      <p:sp>
        <p:nvSpPr>
          <p:cNvPr id="4" name="Slide Number Placeholder 3"/>
          <p:cNvSpPr>
            <a:spLocks noGrp="1"/>
          </p:cNvSpPr>
          <p:nvPr>
            <p:ph type="sldNum" sz="quarter" idx="5"/>
          </p:nvPr>
        </p:nvSpPr>
        <p:spPr/>
        <p:txBody>
          <a:bodyPr/>
          <a:lstStyle/>
          <a:p>
            <a:fld id="{C1E2E4D1-BEF7-414B-B198-1A76415CB265}" type="slidenum">
              <a:rPr lang="en-US" smtClean="0"/>
              <a:t>25</a:t>
            </a:fld>
            <a:endParaRPr lang="en-US"/>
          </a:p>
        </p:txBody>
      </p:sp>
    </p:spTree>
    <p:extLst>
      <p:ext uri="{BB962C8B-B14F-4D97-AF65-F5344CB8AC3E}">
        <p14:creationId xmlns:p14="http://schemas.microsoft.com/office/powerpoint/2010/main" val="35229679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and confirm your council or assembly’s bank information so that Square can transfer your funds within 48 business hours of the transaction.</a:t>
            </a:r>
          </a:p>
        </p:txBody>
      </p:sp>
      <p:sp>
        <p:nvSpPr>
          <p:cNvPr id="4" name="Slide Number Placeholder 3"/>
          <p:cNvSpPr>
            <a:spLocks noGrp="1"/>
          </p:cNvSpPr>
          <p:nvPr>
            <p:ph type="sldNum" sz="quarter" idx="5"/>
          </p:nvPr>
        </p:nvSpPr>
        <p:spPr/>
        <p:txBody>
          <a:bodyPr/>
          <a:lstStyle/>
          <a:p>
            <a:fld id="{C1E2E4D1-BEF7-414B-B198-1A76415CB265}" type="slidenum">
              <a:rPr lang="en-US" smtClean="0"/>
              <a:t>26</a:t>
            </a:fld>
            <a:endParaRPr lang="en-US"/>
          </a:p>
        </p:txBody>
      </p:sp>
    </p:spTree>
    <p:extLst>
      <p:ext uri="{BB962C8B-B14F-4D97-AF65-F5344CB8AC3E}">
        <p14:creationId xmlns:p14="http://schemas.microsoft.com/office/powerpoint/2010/main" val="2244394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Setup common items that you know you will charge for year round in your account so you can easily pull them up on any of the Square interfaces.</a:t>
            </a:r>
          </a:p>
        </p:txBody>
      </p:sp>
      <p:sp>
        <p:nvSpPr>
          <p:cNvPr id="4" name="Slide Number Placeholder 3"/>
          <p:cNvSpPr>
            <a:spLocks noGrp="1"/>
          </p:cNvSpPr>
          <p:nvPr>
            <p:ph type="sldNum" sz="quarter" idx="5"/>
          </p:nvPr>
        </p:nvSpPr>
        <p:spPr/>
        <p:txBody>
          <a:bodyPr/>
          <a:lstStyle/>
          <a:p>
            <a:fld id="{C1E2E4D1-BEF7-414B-B198-1A76415CB265}" type="slidenum">
              <a:rPr lang="en-US" smtClean="0"/>
              <a:t>27</a:t>
            </a:fld>
            <a:endParaRPr lang="en-US"/>
          </a:p>
        </p:txBody>
      </p:sp>
    </p:spTree>
    <p:extLst>
      <p:ext uri="{BB962C8B-B14F-4D97-AF65-F5344CB8AC3E}">
        <p14:creationId xmlns:p14="http://schemas.microsoft.com/office/powerpoint/2010/main" val="8421222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you have a few members that know how to use the service so one person is not stuck trying to do everything.</a:t>
            </a:r>
          </a:p>
        </p:txBody>
      </p:sp>
      <p:sp>
        <p:nvSpPr>
          <p:cNvPr id="4" name="Slide Number Placeholder 3"/>
          <p:cNvSpPr>
            <a:spLocks noGrp="1"/>
          </p:cNvSpPr>
          <p:nvPr>
            <p:ph type="sldNum" sz="quarter" idx="5"/>
          </p:nvPr>
        </p:nvSpPr>
        <p:spPr/>
        <p:txBody>
          <a:bodyPr/>
          <a:lstStyle/>
          <a:p>
            <a:fld id="{C1E2E4D1-BEF7-414B-B198-1A76415CB265}" type="slidenum">
              <a:rPr lang="en-US" smtClean="0"/>
              <a:t>28</a:t>
            </a:fld>
            <a:endParaRPr lang="en-US"/>
          </a:p>
        </p:txBody>
      </p:sp>
    </p:spTree>
    <p:extLst>
      <p:ext uri="{BB962C8B-B14F-4D97-AF65-F5344CB8AC3E}">
        <p14:creationId xmlns:p14="http://schemas.microsoft.com/office/powerpoint/2010/main" val="1727719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Questions?</a:t>
            </a:r>
          </a:p>
        </p:txBody>
      </p:sp>
      <p:sp>
        <p:nvSpPr>
          <p:cNvPr id="4" name="Slide Number Placeholder 3"/>
          <p:cNvSpPr>
            <a:spLocks noGrp="1"/>
          </p:cNvSpPr>
          <p:nvPr>
            <p:ph type="sldNum" sz="quarter" idx="5"/>
          </p:nvPr>
        </p:nvSpPr>
        <p:spPr/>
        <p:txBody>
          <a:bodyPr/>
          <a:lstStyle/>
          <a:p>
            <a:fld id="{C1E2E4D1-BEF7-414B-B198-1A76415CB265}" type="slidenum">
              <a:rPr lang="en-US" smtClean="0"/>
              <a:t>29</a:t>
            </a:fld>
            <a:endParaRPr lang="en-US"/>
          </a:p>
        </p:txBody>
      </p:sp>
    </p:spTree>
    <p:extLst>
      <p:ext uri="{BB962C8B-B14F-4D97-AF65-F5344CB8AC3E}">
        <p14:creationId xmlns:p14="http://schemas.microsoft.com/office/powerpoint/2010/main" val="596942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Square is a service that allows your council or assembly to accept credit, debit and mobile payments in person and online.</a:t>
            </a:r>
          </a:p>
        </p:txBody>
      </p:sp>
      <p:sp>
        <p:nvSpPr>
          <p:cNvPr id="4" name="Slide Number Placeholder 3"/>
          <p:cNvSpPr>
            <a:spLocks noGrp="1"/>
          </p:cNvSpPr>
          <p:nvPr>
            <p:ph type="sldNum" sz="quarter" idx="5"/>
          </p:nvPr>
        </p:nvSpPr>
        <p:spPr/>
        <p:txBody>
          <a:bodyPr/>
          <a:lstStyle/>
          <a:p>
            <a:fld id="{C1E2E4D1-BEF7-414B-B198-1A76415CB265}" type="slidenum">
              <a:rPr lang="en-US" smtClean="0"/>
              <a:t>3</a:t>
            </a:fld>
            <a:endParaRPr lang="en-US"/>
          </a:p>
        </p:txBody>
      </p:sp>
    </p:spTree>
    <p:extLst>
      <p:ext uri="{BB962C8B-B14F-4D97-AF65-F5344CB8AC3E}">
        <p14:creationId xmlns:p14="http://schemas.microsoft.com/office/powerpoint/2010/main" val="39164264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Thanks you for your time, My contact information is on the screen if you need further assistance.</a:t>
            </a:r>
          </a:p>
          <a:p>
            <a:r>
              <a:rPr lang="en-US" dirty="0"/>
              <a:t>Thank you.</a:t>
            </a:r>
          </a:p>
          <a:p>
            <a:endParaRPr lang="en-US" dirty="0"/>
          </a:p>
          <a:p>
            <a:r>
              <a:rPr lang="en-US"/>
              <a:t>Vivat Jesus</a:t>
            </a:r>
          </a:p>
        </p:txBody>
      </p:sp>
      <p:sp>
        <p:nvSpPr>
          <p:cNvPr id="4" name="Slide Number Placeholder 3"/>
          <p:cNvSpPr>
            <a:spLocks noGrp="1"/>
          </p:cNvSpPr>
          <p:nvPr>
            <p:ph type="sldNum" sz="quarter" idx="5"/>
          </p:nvPr>
        </p:nvSpPr>
        <p:spPr/>
        <p:txBody>
          <a:bodyPr/>
          <a:lstStyle/>
          <a:p>
            <a:fld id="{C1E2E4D1-BEF7-414B-B198-1A76415CB265}" type="slidenum">
              <a:rPr lang="en-US" smtClean="0"/>
              <a:t>30</a:t>
            </a:fld>
            <a:endParaRPr lang="en-US"/>
          </a:p>
        </p:txBody>
      </p:sp>
    </p:spTree>
    <p:extLst>
      <p:ext uri="{BB962C8B-B14F-4D97-AF65-F5344CB8AC3E}">
        <p14:creationId xmlns:p14="http://schemas.microsoft.com/office/powerpoint/2010/main" val="3157960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does this service cost?</a:t>
            </a:r>
          </a:p>
        </p:txBody>
      </p:sp>
      <p:sp>
        <p:nvSpPr>
          <p:cNvPr id="4" name="Slide Number Placeholder 3"/>
          <p:cNvSpPr>
            <a:spLocks noGrp="1"/>
          </p:cNvSpPr>
          <p:nvPr>
            <p:ph type="sldNum" sz="quarter" idx="5"/>
          </p:nvPr>
        </p:nvSpPr>
        <p:spPr/>
        <p:txBody>
          <a:bodyPr/>
          <a:lstStyle/>
          <a:p>
            <a:fld id="{C1E2E4D1-BEF7-414B-B198-1A76415CB265}" type="slidenum">
              <a:rPr lang="en-US" smtClean="0"/>
              <a:t>4</a:t>
            </a:fld>
            <a:endParaRPr lang="en-US"/>
          </a:p>
        </p:txBody>
      </p:sp>
    </p:spTree>
    <p:extLst>
      <p:ext uri="{BB962C8B-B14F-4D97-AF65-F5344CB8AC3E}">
        <p14:creationId xmlns:p14="http://schemas.microsoft.com/office/powerpoint/2010/main" val="1728754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accepting payments in person or online the only fee you pay is the processing fee at the moment of payment. There are no setup or recurring fees. To put it simply if you are not using it then you are not paying for it.</a:t>
            </a:r>
          </a:p>
        </p:txBody>
      </p:sp>
      <p:sp>
        <p:nvSpPr>
          <p:cNvPr id="4" name="Slide Number Placeholder 3"/>
          <p:cNvSpPr>
            <a:spLocks noGrp="1"/>
          </p:cNvSpPr>
          <p:nvPr>
            <p:ph type="sldNum" sz="quarter" idx="5"/>
          </p:nvPr>
        </p:nvSpPr>
        <p:spPr/>
        <p:txBody>
          <a:bodyPr/>
          <a:lstStyle/>
          <a:p>
            <a:fld id="{C1E2E4D1-BEF7-414B-B198-1A76415CB265}" type="slidenum">
              <a:rPr lang="en-US" smtClean="0"/>
              <a:t>5</a:t>
            </a:fld>
            <a:endParaRPr lang="en-US"/>
          </a:p>
        </p:txBody>
      </p:sp>
    </p:spTree>
    <p:extLst>
      <p:ext uri="{BB962C8B-B14F-4D97-AF65-F5344CB8AC3E}">
        <p14:creationId xmlns:p14="http://schemas.microsoft.com/office/powerpoint/2010/main" val="4044413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the processing fees?</a:t>
            </a:r>
          </a:p>
        </p:txBody>
      </p:sp>
      <p:sp>
        <p:nvSpPr>
          <p:cNvPr id="4" name="Slide Number Placeholder 3"/>
          <p:cNvSpPr>
            <a:spLocks noGrp="1"/>
          </p:cNvSpPr>
          <p:nvPr>
            <p:ph type="sldNum" sz="quarter" idx="5"/>
          </p:nvPr>
        </p:nvSpPr>
        <p:spPr/>
        <p:txBody>
          <a:bodyPr/>
          <a:lstStyle/>
          <a:p>
            <a:fld id="{C1E2E4D1-BEF7-414B-B198-1A76415CB265}" type="slidenum">
              <a:rPr lang="en-US" smtClean="0"/>
              <a:t>6</a:t>
            </a:fld>
            <a:endParaRPr lang="en-US"/>
          </a:p>
        </p:txBody>
      </p:sp>
    </p:spTree>
    <p:extLst>
      <p:ext uri="{BB962C8B-B14F-4D97-AF65-F5344CB8AC3E}">
        <p14:creationId xmlns:p14="http://schemas.microsoft.com/office/powerpoint/2010/main" val="3562908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Swiping a card or taking a mobile phone payment in person is only 2.6% of the transaction + 10 cents so for example if I sold a fundraiser dinner for $10 Square would take 36 cents and send $9.64 to my bank account.</a:t>
            </a:r>
          </a:p>
        </p:txBody>
      </p:sp>
      <p:sp>
        <p:nvSpPr>
          <p:cNvPr id="4" name="Slide Number Placeholder 3"/>
          <p:cNvSpPr>
            <a:spLocks noGrp="1"/>
          </p:cNvSpPr>
          <p:nvPr>
            <p:ph type="sldNum" sz="quarter" idx="5"/>
          </p:nvPr>
        </p:nvSpPr>
        <p:spPr/>
        <p:txBody>
          <a:bodyPr/>
          <a:lstStyle/>
          <a:p>
            <a:fld id="{C1E2E4D1-BEF7-414B-B198-1A76415CB265}" type="slidenum">
              <a:rPr lang="en-US" smtClean="0"/>
              <a:t>7</a:t>
            </a:fld>
            <a:endParaRPr lang="en-US"/>
          </a:p>
        </p:txBody>
      </p:sp>
    </p:spTree>
    <p:extLst>
      <p:ext uri="{BB962C8B-B14F-4D97-AF65-F5344CB8AC3E}">
        <p14:creationId xmlns:p14="http://schemas.microsoft.com/office/powerpoint/2010/main" val="2464744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Online sales through a website or invoices sent via email the Square fee is 2.9% of the transaction plus 30 cents. So if I were to sell $10 dollars worth of raffle tickets online Square would take 59 cents and transfer $9.41 to my bank account.</a:t>
            </a:r>
          </a:p>
        </p:txBody>
      </p:sp>
      <p:sp>
        <p:nvSpPr>
          <p:cNvPr id="4" name="Slide Number Placeholder 3"/>
          <p:cNvSpPr>
            <a:spLocks noGrp="1"/>
          </p:cNvSpPr>
          <p:nvPr>
            <p:ph type="sldNum" sz="quarter" idx="5"/>
          </p:nvPr>
        </p:nvSpPr>
        <p:spPr/>
        <p:txBody>
          <a:bodyPr/>
          <a:lstStyle/>
          <a:p>
            <a:fld id="{C1E2E4D1-BEF7-414B-B198-1A76415CB265}" type="slidenum">
              <a:rPr lang="en-US" smtClean="0"/>
              <a:t>8</a:t>
            </a:fld>
            <a:endParaRPr lang="en-US"/>
          </a:p>
        </p:txBody>
      </p:sp>
    </p:spTree>
    <p:extLst>
      <p:ext uri="{BB962C8B-B14F-4D97-AF65-F5344CB8AC3E}">
        <p14:creationId xmlns:p14="http://schemas.microsoft.com/office/powerpoint/2010/main" val="1229304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key in someone's credit card information manually either in person or using the online terminal this takes away from some of the credit card security so it is not recommended. The fee is 3.5% of the transaction plus 15 cents. So on a $10 dollar sale the fee would be 50 cents and $9.50 to my bank account.</a:t>
            </a:r>
          </a:p>
        </p:txBody>
      </p:sp>
      <p:sp>
        <p:nvSpPr>
          <p:cNvPr id="4" name="Slide Number Placeholder 3"/>
          <p:cNvSpPr>
            <a:spLocks noGrp="1"/>
          </p:cNvSpPr>
          <p:nvPr>
            <p:ph type="sldNum" sz="quarter" idx="5"/>
          </p:nvPr>
        </p:nvSpPr>
        <p:spPr/>
        <p:txBody>
          <a:bodyPr/>
          <a:lstStyle/>
          <a:p>
            <a:fld id="{C1E2E4D1-BEF7-414B-B198-1A76415CB265}" type="slidenum">
              <a:rPr lang="en-US" smtClean="0"/>
              <a:t>9</a:t>
            </a:fld>
            <a:endParaRPr lang="en-US"/>
          </a:p>
        </p:txBody>
      </p:sp>
    </p:spTree>
    <p:extLst>
      <p:ext uri="{BB962C8B-B14F-4D97-AF65-F5344CB8AC3E}">
        <p14:creationId xmlns:p14="http://schemas.microsoft.com/office/powerpoint/2010/main" val="2498105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4/21/2023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4/21/2023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4/21/2023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ext, clipart">
            <a:extLst>
              <a:ext uri="{FF2B5EF4-FFF2-40B4-BE49-F238E27FC236}">
                <a16:creationId xmlns:a16="http://schemas.microsoft.com/office/drawing/2014/main" id="{65A4332A-7A1E-99DC-AA33-14E41ABE9A18}"/>
              </a:ext>
            </a:extLst>
          </p:cNvPr>
          <p:cNvPicPr>
            <a:picLocks noChangeAspect="1"/>
          </p:cNvPicPr>
          <p:nvPr/>
        </p:nvPicPr>
        <p:blipFill>
          <a:blip r:embed="rId3"/>
          <a:stretch>
            <a:fillRect/>
          </a:stretch>
        </p:blipFill>
        <p:spPr>
          <a:xfrm>
            <a:off x="2795953" y="56271"/>
            <a:ext cx="6600094" cy="1716024"/>
          </a:xfrm>
          <a:prstGeom prst="rect">
            <a:avLst/>
          </a:prstGeom>
        </p:spPr>
      </p:pic>
      <p:sp>
        <p:nvSpPr>
          <p:cNvPr id="5" name="Title 1">
            <a:extLst>
              <a:ext uri="{FF2B5EF4-FFF2-40B4-BE49-F238E27FC236}">
                <a16:creationId xmlns:a16="http://schemas.microsoft.com/office/drawing/2014/main" id="{61398299-9D9F-9DFE-77EC-DBDC3A8F15DB}"/>
              </a:ext>
            </a:extLst>
          </p:cNvPr>
          <p:cNvSpPr txBox="1">
            <a:spLocks/>
          </p:cNvSpPr>
          <p:nvPr/>
        </p:nvSpPr>
        <p:spPr>
          <a:xfrm>
            <a:off x="0" y="2435266"/>
            <a:ext cx="12192000" cy="712489"/>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en-US" b="1" dirty="0"/>
              <a:t>Using Square with your Council / Assembly</a:t>
            </a:r>
          </a:p>
        </p:txBody>
      </p:sp>
      <p:pic>
        <p:nvPicPr>
          <p:cNvPr id="9" name="Picture 8" descr="A picture containing text&#10;&#10;Description automatically generated">
            <a:extLst>
              <a:ext uri="{FF2B5EF4-FFF2-40B4-BE49-F238E27FC236}">
                <a16:creationId xmlns:a16="http://schemas.microsoft.com/office/drawing/2014/main" id="{A6257028-F705-BB19-A7E9-4675FD92BD73}"/>
              </a:ext>
            </a:extLst>
          </p:cNvPr>
          <p:cNvPicPr>
            <a:picLocks noChangeAspect="1"/>
          </p:cNvPicPr>
          <p:nvPr/>
        </p:nvPicPr>
        <p:blipFill rotWithShape="1">
          <a:blip r:embed="rId4"/>
          <a:srcRect l="45746" b="44809"/>
          <a:stretch/>
        </p:blipFill>
        <p:spPr>
          <a:xfrm>
            <a:off x="4159101" y="3796697"/>
            <a:ext cx="3873797" cy="1540075"/>
          </a:xfrm>
          <a:prstGeom prst="rect">
            <a:avLst/>
          </a:prstGeom>
        </p:spPr>
      </p:pic>
      <p:pic>
        <p:nvPicPr>
          <p:cNvPr id="10" name="Picture 9" descr="Logo&#10;&#10;Description automatically generated">
            <a:extLst>
              <a:ext uri="{FF2B5EF4-FFF2-40B4-BE49-F238E27FC236}">
                <a16:creationId xmlns:a16="http://schemas.microsoft.com/office/drawing/2014/main" id="{2F5B4146-C75D-0E86-241C-2B0A8E8870DB}"/>
              </a:ext>
            </a:extLst>
          </p:cNvPr>
          <p:cNvPicPr>
            <a:picLocks noChangeAspect="1"/>
          </p:cNvPicPr>
          <p:nvPr/>
        </p:nvPicPr>
        <p:blipFill rotWithShape="1">
          <a:blip r:embed="rId5"/>
          <a:srcRect b="47742"/>
          <a:stretch/>
        </p:blipFill>
        <p:spPr>
          <a:xfrm>
            <a:off x="1996410" y="3479808"/>
            <a:ext cx="2134371" cy="1856964"/>
          </a:xfrm>
          <a:prstGeom prst="rect">
            <a:avLst/>
          </a:prstGeom>
        </p:spPr>
      </p:pic>
      <p:pic>
        <p:nvPicPr>
          <p:cNvPr id="11" name="Picture 10" descr="Logo&#10;&#10;Description automatically generated">
            <a:extLst>
              <a:ext uri="{FF2B5EF4-FFF2-40B4-BE49-F238E27FC236}">
                <a16:creationId xmlns:a16="http://schemas.microsoft.com/office/drawing/2014/main" id="{3C4DB2CC-3AC0-D422-9862-85D52A633CAE}"/>
              </a:ext>
            </a:extLst>
          </p:cNvPr>
          <p:cNvPicPr>
            <a:picLocks noChangeAspect="1"/>
          </p:cNvPicPr>
          <p:nvPr/>
        </p:nvPicPr>
        <p:blipFill>
          <a:blip r:embed="rId6"/>
          <a:stretch>
            <a:fillRect/>
          </a:stretch>
        </p:blipFill>
        <p:spPr>
          <a:xfrm>
            <a:off x="8304309" y="3354241"/>
            <a:ext cx="1416898" cy="1908993"/>
          </a:xfrm>
          <a:prstGeom prst="rect">
            <a:avLst/>
          </a:prstGeom>
        </p:spPr>
      </p:pic>
    </p:spTree>
    <p:extLst>
      <p:ext uri="{BB962C8B-B14F-4D97-AF65-F5344CB8AC3E}">
        <p14:creationId xmlns:p14="http://schemas.microsoft.com/office/powerpoint/2010/main" val="1786334225"/>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Tree>
    <p:extLst>
      <p:ext uri="{BB962C8B-B14F-4D97-AF65-F5344CB8AC3E}">
        <p14:creationId xmlns:p14="http://schemas.microsoft.com/office/powerpoint/2010/main" val="4256162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
        <p:nvSpPr>
          <p:cNvPr id="3" name="Content Placeholder 2">
            <a:extLst>
              <a:ext uri="{FF2B5EF4-FFF2-40B4-BE49-F238E27FC236}">
                <a16:creationId xmlns:a16="http://schemas.microsoft.com/office/drawing/2014/main" id="{7F2AF38C-330C-8E65-D3E3-71DDB255437A}"/>
              </a:ext>
            </a:extLst>
          </p:cNvPr>
          <p:cNvSpPr txBox="1">
            <a:spLocks/>
          </p:cNvSpPr>
          <p:nvPr/>
        </p:nvSpPr>
        <p:spPr>
          <a:xfrm>
            <a:off x="1294363" y="1874412"/>
            <a:ext cx="5466655" cy="4299175"/>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US" sz="2400" b="1" u="sng" dirty="0"/>
              <a:t>Smartphone Magnetic Stripe Reader</a:t>
            </a:r>
          </a:p>
          <a:p>
            <a:pPr marL="0" indent="0">
              <a:buNone/>
            </a:pPr>
            <a:r>
              <a:rPr lang="en-US" sz="2000" b="1" dirty="0"/>
              <a:t>Works with iOS and Android</a:t>
            </a:r>
          </a:p>
          <a:p>
            <a:pPr marL="0" indent="0">
              <a:buNone/>
            </a:pPr>
            <a:r>
              <a:rPr lang="en-US" sz="2000" dirty="0"/>
              <a:t>With two versions of Square Reader for magstripe—one for a headset jack, the other a Lightning connector—you’re covered. Just pick the credit card reader that works for you.</a:t>
            </a:r>
          </a:p>
          <a:p>
            <a:pPr marL="0" indent="0">
              <a:buNone/>
            </a:pPr>
            <a:r>
              <a:rPr lang="en-US" sz="2000" b="1" dirty="0"/>
              <a:t>Get paid any way you like with the Square Point of Sale app.</a:t>
            </a:r>
          </a:p>
          <a:p>
            <a:pPr marL="0" indent="0">
              <a:buNone/>
            </a:pPr>
            <a:endParaRPr lang="en-US" sz="2000" dirty="0"/>
          </a:p>
          <a:p>
            <a:pPr marL="0" indent="0">
              <a:buNone/>
            </a:pPr>
            <a:r>
              <a:rPr lang="en-US" sz="2400" b="1" dirty="0"/>
              <a:t>COST - FREE</a:t>
            </a:r>
          </a:p>
        </p:txBody>
      </p:sp>
      <p:pic>
        <p:nvPicPr>
          <p:cNvPr id="6" name="Picture 5">
            <a:extLst>
              <a:ext uri="{FF2B5EF4-FFF2-40B4-BE49-F238E27FC236}">
                <a16:creationId xmlns:a16="http://schemas.microsoft.com/office/drawing/2014/main" id="{C069632D-018A-BE61-DC73-4C502AB38743}"/>
              </a:ext>
            </a:extLst>
          </p:cNvPr>
          <p:cNvPicPr>
            <a:picLocks noChangeAspect="1"/>
          </p:cNvPicPr>
          <p:nvPr/>
        </p:nvPicPr>
        <p:blipFill>
          <a:blip r:embed="rId3"/>
          <a:stretch>
            <a:fillRect/>
          </a:stretch>
        </p:blipFill>
        <p:spPr>
          <a:xfrm>
            <a:off x="7230512" y="2229279"/>
            <a:ext cx="3667125" cy="303847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7593876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
        <p:nvSpPr>
          <p:cNvPr id="3" name="Content Placeholder 2">
            <a:extLst>
              <a:ext uri="{FF2B5EF4-FFF2-40B4-BE49-F238E27FC236}">
                <a16:creationId xmlns:a16="http://schemas.microsoft.com/office/drawing/2014/main" id="{7F2AF38C-330C-8E65-D3E3-71DDB255437A}"/>
              </a:ext>
            </a:extLst>
          </p:cNvPr>
          <p:cNvSpPr txBox="1">
            <a:spLocks/>
          </p:cNvSpPr>
          <p:nvPr/>
        </p:nvSpPr>
        <p:spPr>
          <a:xfrm>
            <a:off x="1294363" y="1874412"/>
            <a:ext cx="5466655" cy="4299175"/>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US" sz="2400" b="1" u="sng" dirty="0"/>
              <a:t>Square Terminal</a:t>
            </a:r>
          </a:p>
          <a:p>
            <a:pPr marL="0" indent="0">
              <a:buNone/>
            </a:pPr>
            <a:r>
              <a:rPr lang="en-US" sz="2000" dirty="0"/>
              <a:t>Square Terminal is an all-in-one credit card machine for your business. Take payments and print receipts. It’s secure, reliable, and an entirely faster way to get paid.</a:t>
            </a:r>
          </a:p>
          <a:p>
            <a:pPr marL="0" indent="0">
              <a:buNone/>
            </a:pPr>
            <a:r>
              <a:rPr lang="en-US" sz="2400" b="1" dirty="0"/>
              <a:t>COST - $299 plus tax </a:t>
            </a:r>
            <a:r>
              <a:rPr lang="en-US" sz="2400" b="1" i="1" dirty="0"/>
              <a:t>(free shipping)</a:t>
            </a:r>
          </a:p>
        </p:txBody>
      </p:sp>
      <p:pic>
        <p:nvPicPr>
          <p:cNvPr id="4" name="Picture 3">
            <a:extLst>
              <a:ext uri="{FF2B5EF4-FFF2-40B4-BE49-F238E27FC236}">
                <a16:creationId xmlns:a16="http://schemas.microsoft.com/office/drawing/2014/main" id="{C7F5B618-4806-33E8-753B-8EF34044DF01}"/>
              </a:ext>
            </a:extLst>
          </p:cNvPr>
          <p:cNvPicPr>
            <a:picLocks noChangeAspect="1"/>
          </p:cNvPicPr>
          <p:nvPr/>
        </p:nvPicPr>
        <p:blipFill>
          <a:blip r:embed="rId3"/>
          <a:stretch>
            <a:fillRect/>
          </a:stretch>
        </p:blipFill>
        <p:spPr>
          <a:xfrm>
            <a:off x="9120550" y="1913230"/>
            <a:ext cx="1934304" cy="1382512"/>
          </a:xfrm>
          <a:prstGeom prst="rect">
            <a:avLst/>
          </a:prstGeom>
        </p:spPr>
      </p:pic>
      <p:pic>
        <p:nvPicPr>
          <p:cNvPr id="5" name="Picture 4">
            <a:extLst>
              <a:ext uri="{FF2B5EF4-FFF2-40B4-BE49-F238E27FC236}">
                <a16:creationId xmlns:a16="http://schemas.microsoft.com/office/drawing/2014/main" id="{84D9543A-348D-DA82-08A6-DC002F8B4BE4}"/>
              </a:ext>
            </a:extLst>
          </p:cNvPr>
          <p:cNvPicPr>
            <a:picLocks noChangeAspect="1"/>
          </p:cNvPicPr>
          <p:nvPr/>
        </p:nvPicPr>
        <p:blipFill>
          <a:blip r:embed="rId4"/>
          <a:stretch>
            <a:fillRect/>
          </a:stretch>
        </p:blipFill>
        <p:spPr>
          <a:xfrm>
            <a:off x="9120548" y="3294007"/>
            <a:ext cx="1934306" cy="1382513"/>
          </a:xfrm>
          <a:prstGeom prst="rect">
            <a:avLst/>
          </a:prstGeom>
        </p:spPr>
      </p:pic>
      <p:pic>
        <p:nvPicPr>
          <p:cNvPr id="7" name="Picture 6">
            <a:extLst>
              <a:ext uri="{FF2B5EF4-FFF2-40B4-BE49-F238E27FC236}">
                <a16:creationId xmlns:a16="http://schemas.microsoft.com/office/drawing/2014/main" id="{D5B5DFA9-E165-8835-053E-B0C6D2F183D1}"/>
              </a:ext>
            </a:extLst>
          </p:cNvPr>
          <p:cNvPicPr>
            <a:picLocks noChangeAspect="1"/>
          </p:cNvPicPr>
          <p:nvPr/>
        </p:nvPicPr>
        <p:blipFill>
          <a:blip r:embed="rId5"/>
          <a:stretch>
            <a:fillRect/>
          </a:stretch>
        </p:blipFill>
        <p:spPr>
          <a:xfrm>
            <a:off x="9120548" y="4675247"/>
            <a:ext cx="1934306" cy="1382513"/>
          </a:xfrm>
          <a:prstGeom prst="rect">
            <a:avLst/>
          </a:prstGeom>
        </p:spPr>
      </p:pic>
      <p:sp>
        <p:nvSpPr>
          <p:cNvPr id="8" name="TextBox 7">
            <a:extLst>
              <a:ext uri="{FF2B5EF4-FFF2-40B4-BE49-F238E27FC236}">
                <a16:creationId xmlns:a16="http://schemas.microsoft.com/office/drawing/2014/main" id="{9E1C473F-EBD2-1564-32AD-0AFDF51A73BE}"/>
              </a:ext>
            </a:extLst>
          </p:cNvPr>
          <p:cNvSpPr txBox="1"/>
          <p:nvPr/>
        </p:nvSpPr>
        <p:spPr>
          <a:xfrm>
            <a:off x="7247206" y="2179238"/>
            <a:ext cx="1730326" cy="3477875"/>
          </a:xfrm>
          <a:prstGeom prst="rect">
            <a:avLst/>
          </a:prstGeom>
          <a:noFill/>
        </p:spPr>
        <p:txBody>
          <a:bodyPr wrap="square" rtlCol="0">
            <a:spAutoFit/>
          </a:bodyPr>
          <a:lstStyle/>
          <a:p>
            <a:pPr algn="ctr"/>
            <a:r>
              <a:rPr lang="en-US" sz="4400" dirty="0"/>
              <a:t>TAP</a:t>
            </a:r>
          </a:p>
          <a:p>
            <a:pPr algn="ctr"/>
            <a:endParaRPr lang="en-US" sz="4400" dirty="0"/>
          </a:p>
          <a:p>
            <a:pPr algn="ctr"/>
            <a:r>
              <a:rPr lang="en-US" sz="4400" dirty="0"/>
              <a:t>CHIP</a:t>
            </a:r>
          </a:p>
          <a:p>
            <a:pPr algn="ctr"/>
            <a:endParaRPr lang="en-US" sz="4400" dirty="0"/>
          </a:p>
          <a:p>
            <a:pPr algn="ctr"/>
            <a:r>
              <a:rPr lang="en-US" sz="4400" dirty="0"/>
              <a:t>SWIPE</a:t>
            </a:r>
          </a:p>
        </p:txBody>
      </p:sp>
    </p:spTree>
    <p:extLst>
      <p:ext uri="{BB962C8B-B14F-4D97-AF65-F5344CB8AC3E}">
        <p14:creationId xmlns:p14="http://schemas.microsoft.com/office/powerpoint/2010/main" val="4947253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
        <p:nvSpPr>
          <p:cNvPr id="3" name="TextBox 2">
            <a:extLst>
              <a:ext uri="{FF2B5EF4-FFF2-40B4-BE49-F238E27FC236}">
                <a16:creationId xmlns:a16="http://schemas.microsoft.com/office/drawing/2014/main" id="{9D6D1533-DD2A-6BD7-6F79-5C97F89F6651}"/>
              </a:ext>
            </a:extLst>
          </p:cNvPr>
          <p:cNvSpPr txBox="1"/>
          <p:nvPr/>
        </p:nvSpPr>
        <p:spPr>
          <a:xfrm>
            <a:off x="1451579" y="2083724"/>
            <a:ext cx="9914690" cy="738664"/>
          </a:xfrm>
          <a:prstGeom prst="rect">
            <a:avLst/>
          </a:prstGeom>
          <a:noFill/>
        </p:spPr>
        <p:txBody>
          <a:bodyPr wrap="square" rtlCol="0">
            <a:spAutoFit/>
          </a:bodyPr>
          <a:lstStyle/>
          <a:p>
            <a:r>
              <a:rPr lang="en-US" sz="2400" b="1" u="sng" dirty="0"/>
              <a:t>Square Online Checkout</a:t>
            </a:r>
          </a:p>
          <a:p>
            <a:r>
              <a:rPr lang="en-US" dirty="0"/>
              <a:t>Free to use. You only pay 2.9% + 30¢ when you make a sale.</a:t>
            </a:r>
          </a:p>
        </p:txBody>
      </p:sp>
    </p:spTree>
    <p:extLst>
      <p:ext uri="{BB962C8B-B14F-4D97-AF65-F5344CB8AC3E}">
        <p14:creationId xmlns:p14="http://schemas.microsoft.com/office/powerpoint/2010/main" val="23992920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
        <p:nvSpPr>
          <p:cNvPr id="3" name="TextBox 2">
            <a:extLst>
              <a:ext uri="{FF2B5EF4-FFF2-40B4-BE49-F238E27FC236}">
                <a16:creationId xmlns:a16="http://schemas.microsoft.com/office/drawing/2014/main" id="{9D6D1533-DD2A-6BD7-6F79-5C97F89F6651}"/>
              </a:ext>
            </a:extLst>
          </p:cNvPr>
          <p:cNvSpPr txBox="1"/>
          <p:nvPr/>
        </p:nvSpPr>
        <p:spPr>
          <a:xfrm>
            <a:off x="1451579" y="2083724"/>
            <a:ext cx="9914690" cy="738664"/>
          </a:xfrm>
          <a:prstGeom prst="rect">
            <a:avLst/>
          </a:prstGeom>
          <a:noFill/>
        </p:spPr>
        <p:txBody>
          <a:bodyPr wrap="square" rtlCol="0">
            <a:spAutoFit/>
          </a:bodyPr>
          <a:lstStyle/>
          <a:p>
            <a:r>
              <a:rPr lang="en-US" sz="2400" b="1" u="sng" dirty="0"/>
              <a:t>Square Online Checkout</a:t>
            </a:r>
          </a:p>
          <a:p>
            <a:r>
              <a:rPr lang="en-US" dirty="0"/>
              <a:t>Free to use. You only pay 2.9% + 30¢ when you make a sale.</a:t>
            </a:r>
          </a:p>
        </p:txBody>
      </p:sp>
      <p:sp>
        <p:nvSpPr>
          <p:cNvPr id="4" name="TextBox 3">
            <a:extLst>
              <a:ext uri="{FF2B5EF4-FFF2-40B4-BE49-F238E27FC236}">
                <a16:creationId xmlns:a16="http://schemas.microsoft.com/office/drawing/2014/main" id="{B803F542-EF76-5C4D-1D35-2456AFE17153}"/>
              </a:ext>
            </a:extLst>
          </p:cNvPr>
          <p:cNvSpPr txBox="1"/>
          <p:nvPr/>
        </p:nvSpPr>
        <p:spPr>
          <a:xfrm>
            <a:off x="1451579" y="3273829"/>
            <a:ext cx="3363883" cy="2031325"/>
          </a:xfrm>
          <a:prstGeom prst="rect">
            <a:avLst/>
          </a:prstGeom>
          <a:noFill/>
        </p:spPr>
        <p:txBody>
          <a:bodyPr wrap="square" rtlCol="0">
            <a:spAutoFit/>
          </a:bodyPr>
          <a:lstStyle/>
          <a:p>
            <a:r>
              <a:rPr lang="en-US" b="1" dirty="0"/>
              <a:t>Fast and easy checkout</a:t>
            </a:r>
          </a:p>
          <a:p>
            <a:r>
              <a:rPr lang="en-US" dirty="0"/>
              <a:t>Customize your checkout page—add a name, image, and price. Offer subscriptions and collect tips. Accept customer payment easily with Apple Pay, Google Pay, and credit card.</a:t>
            </a:r>
          </a:p>
        </p:txBody>
      </p:sp>
    </p:spTree>
    <p:extLst>
      <p:ext uri="{BB962C8B-B14F-4D97-AF65-F5344CB8AC3E}">
        <p14:creationId xmlns:p14="http://schemas.microsoft.com/office/powerpoint/2010/main" val="16070814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
        <p:nvSpPr>
          <p:cNvPr id="3" name="TextBox 2">
            <a:extLst>
              <a:ext uri="{FF2B5EF4-FFF2-40B4-BE49-F238E27FC236}">
                <a16:creationId xmlns:a16="http://schemas.microsoft.com/office/drawing/2014/main" id="{9D6D1533-DD2A-6BD7-6F79-5C97F89F6651}"/>
              </a:ext>
            </a:extLst>
          </p:cNvPr>
          <p:cNvSpPr txBox="1"/>
          <p:nvPr/>
        </p:nvSpPr>
        <p:spPr>
          <a:xfrm>
            <a:off x="1451579" y="2083724"/>
            <a:ext cx="9914690" cy="738664"/>
          </a:xfrm>
          <a:prstGeom prst="rect">
            <a:avLst/>
          </a:prstGeom>
          <a:noFill/>
        </p:spPr>
        <p:txBody>
          <a:bodyPr wrap="square" rtlCol="0">
            <a:spAutoFit/>
          </a:bodyPr>
          <a:lstStyle/>
          <a:p>
            <a:r>
              <a:rPr lang="en-US" sz="2400" b="1" u="sng" dirty="0"/>
              <a:t>Square Online Checkout</a:t>
            </a:r>
          </a:p>
          <a:p>
            <a:r>
              <a:rPr lang="en-US" dirty="0"/>
              <a:t>Free to use. You only pay 2.9% + 30¢ when you make a sale.</a:t>
            </a:r>
          </a:p>
        </p:txBody>
      </p:sp>
      <p:sp>
        <p:nvSpPr>
          <p:cNvPr id="4" name="TextBox 3">
            <a:extLst>
              <a:ext uri="{FF2B5EF4-FFF2-40B4-BE49-F238E27FC236}">
                <a16:creationId xmlns:a16="http://schemas.microsoft.com/office/drawing/2014/main" id="{B803F542-EF76-5C4D-1D35-2456AFE17153}"/>
              </a:ext>
            </a:extLst>
          </p:cNvPr>
          <p:cNvSpPr txBox="1"/>
          <p:nvPr/>
        </p:nvSpPr>
        <p:spPr>
          <a:xfrm>
            <a:off x="1451579" y="3273829"/>
            <a:ext cx="3363883" cy="2031325"/>
          </a:xfrm>
          <a:prstGeom prst="rect">
            <a:avLst/>
          </a:prstGeom>
          <a:noFill/>
        </p:spPr>
        <p:txBody>
          <a:bodyPr wrap="square" rtlCol="0">
            <a:spAutoFit/>
          </a:bodyPr>
          <a:lstStyle/>
          <a:p>
            <a:r>
              <a:rPr lang="en-US" b="1" dirty="0"/>
              <a:t>Fast and easy checkout</a:t>
            </a:r>
          </a:p>
          <a:p>
            <a:r>
              <a:rPr lang="en-US" dirty="0"/>
              <a:t>Customize your checkout page—add a name, image, and price. Offer subscriptions and collect tips. Accept customer payment easily with Apple Pay, Google Pay, and credit card.</a:t>
            </a:r>
          </a:p>
        </p:txBody>
      </p:sp>
      <p:sp>
        <p:nvSpPr>
          <p:cNvPr id="5" name="TextBox 4">
            <a:extLst>
              <a:ext uri="{FF2B5EF4-FFF2-40B4-BE49-F238E27FC236}">
                <a16:creationId xmlns:a16="http://schemas.microsoft.com/office/drawing/2014/main" id="{DE2622F9-2E7D-1EA6-494D-54FE56ABDA14}"/>
              </a:ext>
            </a:extLst>
          </p:cNvPr>
          <p:cNvSpPr txBox="1"/>
          <p:nvPr/>
        </p:nvSpPr>
        <p:spPr>
          <a:xfrm>
            <a:off x="5206156" y="3271058"/>
            <a:ext cx="3363883" cy="1754326"/>
          </a:xfrm>
          <a:prstGeom prst="rect">
            <a:avLst/>
          </a:prstGeom>
          <a:noFill/>
        </p:spPr>
        <p:txBody>
          <a:bodyPr wrap="square" rtlCol="0">
            <a:spAutoFit/>
          </a:bodyPr>
          <a:lstStyle/>
          <a:p>
            <a:r>
              <a:rPr lang="en-US" b="1" dirty="0"/>
              <a:t>Flexible formats</a:t>
            </a:r>
          </a:p>
          <a:p>
            <a:r>
              <a:rPr lang="en-US" dirty="0"/>
              <a:t>Pick the format option that works best for your business—payment links, buy buttons, or QR codes. Share them through social media, email, text, or on a website.</a:t>
            </a:r>
          </a:p>
        </p:txBody>
      </p:sp>
    </p:spTree>
    <p:extLst>
      <p:ext uri="{BB962C8B-B14F-4D97-AF65-F5344CB8AC3E}">
        <p14:creationId xmlns:p14="http://schemas.microsoft.com/office/powerpoint/2010/main" val="80964448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
        <p:nvSpPr>
          <p:cNvPr id="3" name="TextBox 2">
            <a:extLst>
              <a:ext uri="{FF2B5EF4-FFF2-40B4-BE49-F238E27FC236}">
                <a16:creationId xmlns:a16="http://schemas.microsoft.com/office/drawing/2014/main" id="{12D133F8-0622-7579-ADD1-2DD586B0BB74}"/>
              </a:ext>
            </a:extLst>
          </p:cNvPr>
          <p:cNvSpPr txBox="1"/>
          <p:nvPr/>
        </p:nvSpPr>
        <p:spPr>
          <a:xfrm>
            <a:off x="1451579" y="2083724"/>
            <a:ext cx="7919636" cy="1015663"/>
          </a:xfrm>
          <a:prstGeom prst="rect">
            <a:avLst/>
          </a:prstGeom>
          <a:noFill/>
        </p:spPr>
        <p:txBody>
          <a:bodyPr wrap="square" rtlCol="0">
            <a:spAutoFit/>
          </a:bodyPr>
          <a:lstStyle/>
          <a:p>
            <a:r>
              <a:rPr lang="en-US" sz="2400" b="1" u="sng" dirty="0"/>
              <a:t>Square Invoices</a:t>
            </a:r>
          </a:p>
          <a:p>
            <a:r>
              <a:rPr lang="en-US" dirty="0"/>
              <a:t>Get paid faster. Send unlimited invoices, estimates, contracts, and more for </a:t>
            </a:r>
            <a:r>
              <a:rPr lang="en-US" b="1" dirty="0"/>
              <a:t>free</a:t>
            </a:r>
            <a:r>
              <a:rPr lang="en-US" dirty="0"/>
              <a:t>.</a:t>
            </a:r>
          </a:p>
          <a:p>
            <a:endParaRPr lang="en-US" dirty="0"/>
          </a:p>
        </p:txBody>
      </p:sp>
    </p:spTree>
    <p:extLst>
      <p:ext uri="{BB962C8B-B14F-4D97-AF65-F5344CB8AC3E}">
        <p14:creationId xmlns:p14="http://schemas.microsoft.com/office/powerpoint/2010/main" val="94848578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can we take payments?</a:t>
            </a:r>
          </a:p>
        </p:txBody>
      </p:sp>
      <p:sp>
        <p:nvSpPr>
          <p:cNvPr id="3" name="TextBox 2">
            <a:extLst>
              <a:ext uri="{FF2B5EF4-FFF2-40B4-BE49-F238E27FC236}">
                <a16:creationId xmlns:a16="http://schemas.microsoft.com/office/drawing/2014/main" id="{12D133F8-0622-7579-ADD1-2DD586B0BB74}"/>
              </a:ext>
            </a:extLst>
          </p:cNvPr>
          <p:cNvSpPr txBox="1"/>
          <p:nvPr/>
        </p:nvSpPr>
        <p:spPr>
          <a:xfrm>
            <a:off x="1451579" y="2083724"/>
            <a:ext cx="7919636" cy="1292662"/>
          </a:xfrm>
          <a:prstGeom prst="rect">
            <a:avLst/>
          </a:prstGeom>
          <a:noFill/>
        </p:spPr>
        <p:txBody>
          <a:bodyPr wrap="square" rtlCol="0">
            <a:spAutoFit/>
          </a:bodyPr>
          <a:lstStyle/>
          <a:p>
            <a:r>
              <a:rPr lang="en-US" sz="2400" b="1" u="sng" dirty="0"/>
              <a:t>Square Invoices</a:t>
            </a:r>
          </a:p>
          <a:p>
            <a:r>
              <a:rPr lang="en-US" dirty="0"/>
              <a:t>Get paid faster. Send unlimited invoices, estimates, contracts, and more for </a:t>
            </a:r>
            <a:r>
              <a:rPr lang="en-US" b="1" dirty="0"/>
              <a:t>free</a:t>
            </a:r>
            <a:r>
              <a:rPr lang="en-US" dirty="0"/>
              <a:t>.</a:t>
            </a:r>
          </a:p>
          <a:p>
            <a:pPr>
              <a:buFont typeface="Arial" panose="020B0604020202020204" pitchFamily="34" charset="0"/>
              <a:buChar char="•"/>
            </a:pPr>
            <a:endParaRPr lang="en-US" dirty="0"/>
          </a:p>
          <a:p>
            <a:endParaRPr lang="en-US" dirty="0"/>
          </a:p>
        </p:txBody>
      </p:sp>
      <p:sp>
        <p:nvSpPr>
          <p:cNvPr id="4" name="TextBox 3">
            <a:extLst>
              <a:ext uri="{FF2B5EF4-FFF2-40B4-BE49-F238E27FC236}">
                <a16:creationId xmlns:a16="http://schemas.microsoft.com/office/drawing/2014/main" id="{75D3C0C6-4991-9B79-2ADA-D61206558A2D}"/>
              </a:ext>
            </a:extLst>
          </p:cNvPr>
          <p:cNvSpPr txBox="1"/>
          <p:nvPr/>
        </p:nvSpPr>
        <p:spPr>
          <a:xfrm>
            <a:off x="1553029" y="3011714"/>
            <a:ext cx="7736114" cy="2585323"/>
          </a:xfrm>
          <a:prstGeom prst="rect">
            <a:avLst/>
          </a:prstGeom>
          <a:noFill/>
        </p:spPr>
        <p:txBody>
          <a:bodyPr wrap="square" rtlCol="0">
            <a:spAutoFit/>
          </a:bodyPr>
          <a:lstStyle/>
          <a:p>
            <a:pPr>
              <a:buClr>
                <a:srgbClr val="C00000"/>
              </a:buClr>
              <a:buFont typeface="Arial" panose="020B0604020202020204" pitchFamily="34" charset="0"/>
              <a:buChar char="•"/>
            </a:pPr>
            <a:r>
              <a:rPr lang="en-US" dirty="0"/>
              <a:t>Unlimited invoicing, estimates, and contracts</a:t>
            </a:r>
          </a:p>
          <a:p>
            <a:pPr>
              <a:buClr>
                <a:srgbClr val="C00000"/>
              </a:buClr>
              <a:buFont typeface="Arial" panose="020B0604020202020204" pitchFamily="34" charset="0"/>
              <a:buChar char="•"/>
            </a:pPr>
            <a:r>
              <a:rPr lang="en-US" dirty="0"/>
              <a:t>Unlimited users</a:t>
            </a:r>
          </a:p>
          <a:p>
            <a:pPr>
              <a:buClr>
                <a:srgbClr val="C00000"/>
              </a:buClr>
              <a:buFont typeface="Arial" panose="020B0604020202020204" pitchFamily="34" charset="0"/>
              <a:buChar char="•"/>
            </a:pPr>
            <a:r>
              <a:rPr lang="en-US" dirty="0"/>
              <a:t>Unlimited customers</a:t>
            </a:r>
          </a:p>
          <a:p>
            <a:pPr>
              <a:buClr>
                <a:srgbClr val="C00000"/>
              </a:buClr>
              <a:buFont typeface="Arial" panose="020B0604020202020204" pitchFamily="34" charset="0"/>
              <a:buChar char="•"/>
            </a:pPr>
            <a:r>
              <a:rPr lang="en-US" dirty="0"/>
              <a:t>Access from anywhere</a:t>
            </a:r>
          </a:p>
          <a:p>
            <a:pPr>
              <a:buClr>
                <a:srgbClr val="C00000"/>
              </a:buClr>
              <a:buFont typeface="Arial" panose="020B0604020202020204" pitchFamily="34" charset="0"/>
              <a:buChar char="•"/>
            </a:pPr>
            <a:r>
              <a:rPr lang="en-US" dirty="0"/>
              <a:t>Send via email, SMS, or by manually sharing a link</a:t>
            </a:r>
          </a:p>
          <a:p>
            <a:pPr>
              <a:buClr>
                <a:srgbClr val="C00000"/>
              </a:buClr>
              <a:buFont typeface="Arial" panose="020B0604020202020204" pitchFamily="34" charset="0"/>
              <a:buChar char="•"/>
            </a:pPr>
            <a:r>
              <a:rPr lang="en-US" dirty="0"/>
              <a:t>Accept payments 24/7</a:t>
            </a:r>
          </a:p>
          <a:p>
            <a:pPr>
              <a:buFont typeface="Arial" panose="020B0604020202020204" pitchFamily="34" charset="0"/>
              <a:buChar char="•"/>
            </a:pPr>
            <a:endParaRPr lang="en-US" dirty="0"/>
          </a:p>
          <a:p>
            <a:r>
              <a:rPr lang="en-US" dirty="0"/>
              <a:t>2.9% + 30¢ (online card payment)</a:t>
            </a:r>
          </a:p>
          <a:p>
            <a:r>
              <a:rPr lang="en-US" dirty="0"/>
              <a:t>1% with minimum fee of $1 (online ACH payment)</a:t>
            </a:r>
          </a:p>
        </p:txBody>
      </p:sp>
    </p:spTree>
    <p:extLst>
      <p:ext uri="{BB962C8B-B14F-4D97-AF65-F5344CB8AC3E}">
        <p14:creationId xmlns:p14="http://schemas.microsoft.com/office/powerpoint/2010/main" val="30091825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would we use this for in the council / assembly?</a:t>
            </a:r>
          </a:p>
        </p:txBody>
      </p:sp>
    </p:spTree>
    <p:extLst>
      <p:ext uri="{BB962C8B-B14F-4D97-AF65-F5344CB8AC3E}">
        <p14:creationId xmlns:p14="http://schemas.microsoft.com/office/powerpoint/2010/main" val="338805779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would we use this for in the council / assembly?</a:t>
            </a:r>
          </a:p>
        </p:txBody>
      </p:sp>
      <p:sp>
        <p:nvSpPr>
          <p:cNvPr id="3" name="TextBox 2">
            <a:extLst>
              <a:ext uri="{FF2B5EF4-FFF2-40B4-BE49-F238E27FC236}">
                <a16:creationId xmlns:a16="http://schemas.microsoft.com/office/drawing/2014/main" id="{EBF268F3-D8A5-9496-29A4-77F5C66C8190}"/>
              </a:ext>
            </a:extLst>
          </p:cNvPr>
          <p:cNvSpPr txBox="1"/>
          <p:nvPr/>
        </p:nvSpPr>
        <p:spPr>
          <a:xfrm>
            <a:off x="1407244" y="2056015"/>
            <a:ext cx="9647610" cy="584775"/>
          </a:xfrm>
          <a:prstGeom prst="rect">
            <a:avLst/>
          </a:prstGeom>
          <a:noFill/>
        </p:spPr>
        <p:txBody>
          <a:bodyPr wrap="square" rtlCol="0">
            <a:spAutoFit/>
          </a:bodyPr>
          <a:lstStyle/>
          <a:p>
            <a:pPr marL="285750" indent="-285750">
              <a:buClr>
                <a:srgbClr val="C00000"/>
              </a:buClr>
              <a:buFont typeface="Arial" panose="020B0604020202020204" pitchFamily="34" charset="0"/>
              <a:buChar char="•"/>
            </a:pPr>
            <a:r>
              <a:rPr lang="en-US" sz="3200" dirty="0"/>
              <a:t>Take Dues payments</a:t>
            </a:r>
          </a:p>
        </p:txBody>
      </p:sp>
    </p:spTree>
    <p:extLst>
      <p:ext uri="{BB962C8B-B14F-4D97-AF65-F5344CB8AC3E}">
        <p14:creationId xmlns:p14="http://schemas.microsoft.com/office/powerpoint/2010/main" val="278858817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is Square?</a:t>
            </a:r>
          </a:p>
        </p:txBody>
      </p:sp>
    </p:spTree>
    <p:extLst>
      <p:ext uri="{BB962C8B-B14F-4D97-AF65-F5344CB8AC3E}">
        <p14:creationId xmlns:p14="http://schemas.microsoft.com/office/powerpoint/2010/main" val="3432967115"/>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would we use this for in the council / assembly?</a:t>
            </a:r>
          </a:p>
        </p:txBody>
      </p:sp>
      <p:sp>
        <p:nvSpPr>
          <p:cNvPr id="3" name="TextBox 2">
            <a:extLst>
              <a:ext uri="{FF2B5EF4-FFF2-40B4-BE49-F238E27FC236}">
                <a16:creationId xmlns:a16="http://schemas.microsoft.com/office/drawing/2014/main" id="{EBF268F3-D8A5-9496-29A4-77F5C66C8190}"/>
              </a:ext>
            </a:extLst>
          </p:cNvPr>
          <p:cNvSpPr txBox="1"/>
          <p:nvPr/>
        </p:nvSpPr>
        <p:spPr>
          <a:xfrm>
            <a:off x="1407244" y="2056015"/>
            <a:ext cx="9647610" cy="584775"/>
          </a:xfrm>
          <a:prstGeom prst="rect">
            <a:avLst/>
          </a:prstGeom>
          <a:noFill/>
        </p:spPr>
        <p:txBody>
          <a:bodyPr wrap="square" rtlCol="0">
            <a:spAutoFit/>
          </a:bodyPr>
          <a:lstStyle/>
          <a:p>
            <a:pPr marL="285750" indent="-285750">
              <a:buClr>
                <a:srgbClr val="C00000"/>
              </a:buClr>
              <a:buFont typeface="Arial" panose="020B0604020202020204" pitchFamily="34" charset="0"/>
              <a:buChar char="•"/>
            </a:pPr>
            <a:r>
              <a:rPr lang="en-US" sz="3200" dirty="0"/>
              <a:t>Take Dues payments</a:t>
            </a:r>
          </a:p>
        </p:txBody>
      </p:sp>
      <p:sp>
        <p:nvSpPr>
          <p:cNvPr id="5" name="TextBox 4">
            <a:extLst>
              <a:ext uri="{FF2B5EF4-FFF2-40B4-BE49-F238E27FC236}">
                <a16:creationId xmlns:a16="http://schemas.microsoft.com/office/drawing/2014/main" id="{B54502C4-94D0-EDFC-8934-937BBA153479}"/>
              </a:ext>
            </a:extLst>
          </p:cNvPr>
          <p:cNvSpPr txBox="1"/>
          <p:nvPr/>
        </p:nvSpPr>
        <p:spPr>
          <a:xfrm>
            <a:off x="1407244" y="2752505"/>
            <a:ext cx="6974756" cy="584775"/>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Accept Credit Cards at fundraisers</a:t>
            </a:r>
          </a:p>
        </p:txBody>
      </p:sp>
    </p:spTree>
    <p:extLst>
      <p:ext uri="{BB962C8B-B14F-4D97-AF65-F5344CB8AC3E}">
        <p14:creationId xmlns:p14="http://schemas.microsoft.com/office/powerpoint/2010/main" val="27552723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would we use this for in the council / assembly?</a:t>
            </a:r>
          </a:p>
        </p:txBody>
      </p:sp>
      <p:sp>
        <p:nvSpPr>
          <p:cNvPr id="3" name="TextBox 2">
            <a:extLst>
              <a:ext uri="{FF2B5EF4-FFF2-40B4-BE49-F238E27FC236}">
                <a16:creationId xmlns:a16="http://schemas.microsoft.com/office/drawing/2014/main" id="{EBF268F3-D8A5-9496-29A4-77F5C66C8190}"/>
              </a:ext>
            </a:extLst>
          </p:cNvPr>
          <p:cNvSpPr txBox="1"/>
          <p:nvPr/>
        </p:nvSpPr>
        <p:spPr>
          <a:xfrm>
            <a:off x="1407244" y="2056015"/>
            <a:ext cx="9647610" cy="584775"/>
          </a:xfrm>
          <a:prstGeom prst="rect">
            <a:avLst/>
          </a:prstGeom>
          <a:noFill/>
        </p:spPr>
        <p:txBody>
          <a:bodyPr wrap="square" rtlCol="0">
            <a:spAutoFit/>
          </a:bodyPr>
          <a:lstStyle/>
          <a:p>
            <a:pPr marL="285750" indent="-285750">
              <a:buClr>
                <a:srgbClr val="C00000"/>
              </a:buClr>
              <a:buFont typeface="Arial" panose="020B0604020202020204" pitchFamily="34" charset="0"/>
              <a:buChar char="•"/>
            </a:pPr>
            <a:r>
              <a:rPr lang="en-US" sz="3200" dirty="0"/>
              <a:t>Take Dues payments</a:t>
            </a:r>
          </a:p>
        </p:txBody>
      </p:sp>
      <p:sp>
        <p:nvSpPr>
          <p:cNvPr id="5" name="TextBox 4">
            <a:extLst>
              <a:ext uri="{FF2B5EF4-FFF2-40B4-BE49-F238E27FC236}">
                <a16:creationId xmlns:a16="http://schemas.microsoft.com/office/drawing/2014/main" id="{B54502C4-94D0-EDFC-8934-937BBA153479}"/>
              </a:ext>
            </a:extLst>
          </p:cNvPr>
          <p:cNvSpPr txBox="1"/>
          <p:nvPr/>
        </p:nvSpPr>
        <p:spPr>
          <a:xfrm>
            <a:off x="1407244" y="2752505"/>
            <a:ext cx="6974756" cy="584775"/>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Accept Credit Cards at fundraisers</a:t>
            </a:r>
          </a:p>
        </p:txBody>
      </p:sp>
      <p:sp>
        <p:nvSpPr>
          <p:cNvPr id="6" name="TextBox 5">
            <a:extLst>
              <a:ext uri="{FF2B5EF4-FFF2-40B4-BE49-F238E27FC236}">
                <a16:creationId xmlns:a16="http://schemas.microsoft.com/office/drawing/2014/main" id="{9E10CBEA-EC41-7CA6-ED5C-28E6AA05D781}"/>
              </a:ext>
            </a:extLst>
          </p:cNvPr>
          <p:cNvSpPr txBox="1"/>
          <p:nvPr/>
        </p:nvSpPr>
        <p:spPr>
          <a:xfrm>
            <a:off x="1407243" y="3429000"/>
            <a:ext cx="8302813" cy="584775"/>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Create unique ways to pay in unique scenarios</a:t>
            </a:r>
          </a:p>
        </p:txBody>
      </p:sp>
    </p:spTree>
    <p:extLst>
      <p:ext uri="{BB962C8B-B14F-4D97-AF65-F5344CB8AC3E}">
        <p14:creationId xmlns:p14="http://schemas.microsoft.com/office/powerpoint/2010/main" val="321478474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do we keep our financial records updated?</a:t>
            </a:r>
          </a:p>
        </p:txBody>
      </p:sp>
    </p:spTree>
    <p:extLst>
      <p:ext uri="{BB962C8B-B14F-4D97-AF65-F5344CB8AC3E}">
        <p14:creationId xmlns:p14="http://schemas.microsoft.com/office/powerpoint/2010/main" val="178452805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do we keep our financial records updated?</a:t>
            </a:r>
          </a:p>
        </p:txBody>
      </p:sp>
      <p:sp>
        <p:nvSpPr>
          <p:cNvPr id="3" name="TextBox 2">
            <a:extLst>
              <a:ext uri="{FF2B5EF4-FFF2-40B4-BE49-F238E27FC236}">
                <a16:creationId xmlns:a16="http://schemas.microsoft.com/office/drawing/2014/main" id="{34B0C2FE-9945-3540-510A-1BD151499492}"/>
              </a:ext>
            </a:extLst>
          </p:cNvPr>
          <p:cNvSpPr txBox="1"/>
          <p:nvPr/>
        </p:nvSpPr>
        <p:spPr>
          <a:xfrm>
            <a:off x="1407244" y="2056015"/>
            <a:ext cx="9647610" cy="1200329"/>
          </a:xfrm>
          <a:prstGeom prst="rect">
            <a:avLst/>
          </a:prstGeom>
          <a:noFill/>
        </p:spPr>
        <p:txBody>
          <a:bodyPr wrap="square" rtlCol="0">
            <a:spAutoFit/>
          </a:bodyPr>
          <a:lstStyle/>
          <a:p>
            <a:r>
              <a:rPr lang="en-US" sz="2400" b="1" u="sng" dirty="0"/>
              <a:t>Square Online Dashboard</a:t>
            </a:r>
          </a:p>
          <a:p>
            <a:r>
              <a:rPr lang="en-US" sz="2400" dirty="0"/>
              <a:t>See all of your reports in one place with Custom Reports in your online Square Dashboard. You can create customized, export reports in minutes.</a:t>
            </a:r>
          </a:p>
        </p:txBody>
      </p:sp>
    </p:spTree>
    <p:extLst>
      <p:ext uri="{BB962C8B-B14F-4D97-AF65-F5344CB8AC3E}">
        <p14:creationId xmlns:p14="http://schemas.microsoft.com/office/powerpoint/2010/main" val="354033337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do we get started?</a:t>
            </a:r>
          </a:p>
        </p:txBody>
      </p:sp>
    </p:spTree>
    <p:extLst>
      <p:ext uri="{BB962C8B-B14F-4D97-AF65-F5344CB8AC3E}">
        <p14:creationId xmlns:p14="http://schemas.microsoft.com/office/powerpoint/2010/main" val="419109552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do we get started?</a:t>
            </a:r>
          </a:p>
        </p:txBody>
      </p:sp>
      <p:sp>
        <p:nvSpPr>
          <p:cNvPr id="3" name="TextBox 2">
            <a:extLst>
              <a:ext uri="{FF2B5EF4-FFF2-40B4-BE49-F238E27FC236}">
                <a16:creationId xmlns:a16="http://schemas.microsoft.com/office/drawing/2014/main" id="{F98A5127-F116-D5A5-585A-5321F382E3C3}"/>
              </a:ext>
            </a:extLst>
          </p:cNvPr>
          <p:cNvSpPr txBox="1"/>
          <p:nvPr/>
        </p:nvSpPr>
        <p:spPr>
          <a:xfrm>
            <a:off x="1407244" y="2056015"/>
            <a:ext cx="9647610" cy="1077218"/>
          </a:xfrm>
          <a:prstGeom prst="rect">
            <a:avLst/>
          </a:prstGeom>
          <a:noFill/>
        </p:spPr>
        <p:txBody>
          <a:bodyPr wrap="square" rtlCol="0">
            <a:spAutoFit/>
          </a:bodyPr>
          <a:lstStyle/>
          <a:p>
            <a:pPr marL="285750" indent="-285750">
              <a:buClr>
                <a:srgbClr val="C00000"/>
              </a:buClr>
              <a:buFont typeface="Arial" panose="020B0604020202020204" pitchFamily="34" charset="0"/>
              <a:buChar char="•"/>
            </a:pPr>
            <a:r>
              <a:rPr lang="en-US" sz="3200" dirty="0"/>
              <a:t>Sign up using a Council / Assembly email address, not a personal email address</a:t>
            </a:r>
          </a:p>
        </p:txBody>
      </p:sp>
    </p:spTree>
    <p:extLst>
      <p:ext uri="{BB962C8B-B14F-4D97-AF65-F5344CB8AC3E}">
        <p14:creationId xmlns:p14="http://schemas.microsoft.com/office/powerpoint/2010/main" val="23171977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do we get started?</a:t>
            </a:r>
          </a:p>
        </p:txBody>
      </p:sp>
      <p:sp>
        <p:nvSpPr>
          <p:cNvPr id="3" name="TextBox 2">
            <a:extLst>
              <a:ext uri="{FF2B5EF4-FFF2-40B4-BE49-F238E27FC236}">
                <a16:creationId xmlns:a16="http://schemas.microsoft.com/office/drawing/2014/main" id="{F98A5127-F116-D5A5-585A-5321F382E3C3}"/>
              </a:ext>
            </a:extLst>
          </p:cNvPr>
          <p:cNvSpPr txBox="1"/>
          <p:nvPr/>
        </p:nvSpPr>
        <p:spPr>
          <a:xfrm>
            <a:off x="1407244" y="2056015"/>
            <a:ext cx="9647610" cy="1077218"/>
          </a:xfrm>
          <a:prstGeom prst="rect">
            <a:avLst/>
          </a:prstGeom>
          <a:noFill/>
        </p:spPr>
        <p:txBody>
          <a:bodyPr wrap="square" rtlCol="0">
            <a:spAutoFit/>
          </a:bodyPr>
          <a:lstStyle/>
          <a:p>
            <a:pPr marL="285750" indent="-285750">
              <a:buClr>
                <a:srgbClr val="C00000"/>
              </a:buClr>
              <a:buFont typeface="Arial" panose="020B0604020202020204" pitchFamily="34" charset="0"/>
              <a:buChar char="•"/>
            </a:pPr>
            <a:r>
              <a:rPr lang="en-US" sz="3200" dirty="0"/>
              <a:t>Sign up using a Council / Assembly email address, not a personal email address</a:t>
            </a:r>
          </a:p>
        </p:txBody>
      </p:sp>
      <p:sp>
        <p:nvSpPr>
          <p:cNvPr id="5" name="TextBox 4">
            <a:extLst>
              <a:ext uri="{FF2B5EF4-FFF2-40B4-BE49-F238E27FC236}">
                <a16:creationId xmlns:a16="http://schemas.microsoft.com/office/drawing/2014/main" id="{FAD12DFB-CB75-74AE-9D6F-F2E775E87CC4}"/>
              </a:ext>
            </a:extLst>
          </p:cNvPr>
          <p:cNvSpPr txBox="1"/>
          <p:nvPr/>
        </p:nvSpPr>
        <p:spPr>
          <a:xfrm>
            <a:off x="1407243" y="3043834"/>
            <a:ext cx="9492985" cy="1569660"/>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Setup Council/Assembly banking information in your Square account so collected funds will transfer to your bank account</a:t>
            </a:r>
          </a:p>
        </p:txBody>
      </p:sp>
    </p:spTree>
    <p:extLst>
      <p:ext uri="{BB962C8B-B14F-4D97-AF65-F5344CB8AC3E}">
        <p14:creationId xmlns:p14="http://schemas.microsoft.com/office/powerpoint/2010/main" val="57143480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do we get started?</a:t>
            </a:r>
          </a:p>
        </p:txBody>
      </p:sp>
      <p:sp>
        <p:nvSpPr>
          <p:cNvPr id="3" name="TextBox 2">
            <a:extLst>
              <a:ext uri="{FF2B5EF4-FFF2-40B4-BE49-F238E27FC236}">
                <a16:creationId xmlns:a16="http://schemas.microsoft.com/office/drawing/2014/main" id="{F98A5127-F116-D5A5-585A-5321F382E3C3}"/>
              </a:ext>
            </a:extLst>
          </p:cNvPr>
          <p:cNvSpPr txBox="1"/>
          <p:nvPr/>
        </p:nvSpPr>
        <p:spPr>
          <a:xfrm>
            <a:off x="1407244" y="2056015"/>
            <a:ext cx="9647610" cy="1077218"/>
          </a:xfrm>
          <a:prstGeom prst="rect">
            <a:avLst/>
          </a:prstGeom>
          <a:noFill/>
        </p:spPr>
        <p:txBody>
          <a:bodyPr wrap="square" rtlCol="0">
            <a:spAutoFit/>
          </a:bodyPr>
          <a:lstStyle/>
          <a:p>
            <a:pPr marL="285750" indent="-285750">
              <a:buClr>
                <a:srgbClr val="C00000"/>
              </a:buClr>
              <a:buFont typeface="Arial" panose="020B0604020202020204" pitchFamily="34" charset="0"/>
              <a:buChar char="•"/>
            </a:pPr>
            <a:r>
              <a:rPr lang="en-US" sz="3200" dirty="0"/>
              <a:t>Sign up using a Council / Assembly email address, not a personal email address</a:t>
            </a:r>
          </a:p>
        </p:txBody>
      </p:sp>
      <p:sp>
        <p:nvSpPr>
          <p:cNvPr id="5" name="TextBox 4">
            <a:extLst>
              <a:ext uri="{FF2B5EF4-FFF2-40B4-BE49-F238E27FC236}">
                <a16:creationId xmlns:a16="http://schemas.microsoft.com/office/drawing/2014/main" id="{FAD12DFB-CB75-74AE-9D6F-F2E775E87CC4}"/>
              </a:ext>
            </a:extLst>
          </p:cNvPr>
          <p:cNvSpPr txBox="1"/>
          <p:nvPr/>
        </p:nvSpPr>
        <p:spPr>
          <a:xfrm>
            <a:off x="1407243" y="3043834"/>
            <a:ext cx="9492985" cy="1569660"/>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Setup Council/Assembly banking information in your Square account so collected funds will transfer to your bank account</a:t>
            </a:r>
          </a:p>
        </p:txBody>
      </p:sp>
      <p:sp>
        <p:nvSpPr>
          <p:cNvPr id="6" name="TextBox 5">
            <a:extLst>
              <a:ext uri="{FF2B5EF4-FFF2-40B4-BE49-F238E27FC236}">
                <a16:creationId xmlns:a16="http://schemas.microsoft.com/office/drawing/2014/main" id="{D1D595C0-D8D9-BAAC-1BB1-8F02E9A6C92E}"/>
              </a:ext>
            </a:extLst>
          </p:cNvPr>
          <p:cNvSpPr txBox="1"/>
          <p:nvPr/>
        </p:nvSpPr>
        <p:spPr>
          <a:xfrm>
            <a:off x="1407242" y="4407133"/>
            <a:ext cx="9021272" cy="584775"/>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Setup items for sale and invoices as needed</a:t>
            </a:r>
          </a:p>
        </p:txBody>
      </p:sp>
    </p:spTree>
    <p:extLst>
      <p:ext uri="{BB962C8B-B14F-4D97-AF65-F5344CB8AC3E}">
        <p14:creationId xmlns:p14="http://schemas.microsoft.com/office/powerpoint/2010/main" val="10237422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How do we get started?</a:t>
            </a:r>
          </a:p>
        </p:txBody>
      </p:sp>
      <p:sp>
        <p:nvSpPr>
          <p:cNvPr id="3" name="TextBox 2">
            <a:extLst>
              <a:ext uri="{FF2B5EF4-FFF2-40B4-BE49-F238E27FC236}">
                <a16:creationId xmlns:a16="http://schemas.microsoft.com/office/drawing/2014/main" id="{F98A5127-F116-D5A5-585A-5321F382E3C3}"/>
              </a:ext>
            </a:extLst>
          </p:cNvPr>
          <p:cNvSpPr txBox="1"/>
          <p:nvPr/>
        </p:nvSpPr>
        <p:spPr>
          <a:xfrm>
            <a:off x="1407244" y="2056015"/>
            <a:ext cx="9647610" cy="1077218"/>
          </a:xfrm>
          <a:prstGeom prst="rect">
            <a:avLst/>
          </a:prstGeom>
          <a:noFill/>
        </p:spPr>
        <p:txBody>
          <a:bodyPr wrap="square" rtlCol="0">
            <a:spAutoFit/>
          </a:bodyPr>
          <a:lstStyle/>
          <a:p>
            <a:pPr marL="285750" indent="-285750">
              <a:buClr>
                <a:srgbClr val="C00000"/>
              </a:buClr>
              <a:buFont typeface="Arial" panose="020B0604020202020204" pitchFamily="34" charset="0"/>
              <a:buChar char="•"/>
            </a:pPr>
            <a:r>
              <a:rPr lang="en-US" sz="3200" dirty="0"/>
              <a:t>Sign up using a Council / Assembly email address, not a personal email address</a:t>
            </a:r>
          </a:p>
        </p:txBody>
      </p:sp>
      <p:sp>
        <p:nvSpPr>
          <p:cNvPr id="5" name="TextBox 4">
            <a:extLst>
              <a:ext uri="{FF2B5EF4-FFF2-40B4-BE49-F238E27FC236}">
                <a16:creationId xmlns:a16="http://schemas.microsoft.com/office/drawing/2014/main" id="{FAD12DFB-CB75-74AE-9D6F-F2E775E87CC4}"/>
              </a:ext>
            </a:extLst>
          </p:cNvPr>
          <p:cNvSpPr txBox="1"/>
          <p:nvPr/>
        </p:nvSpPr>
        <p:spPr>
          <a:xfrm>
            <a:off x="1407243" y="3043834"/>
            <a:ext cx="9492985" cy="1569660"/>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Setup Council/Assembly banking information in your Square account so collected funds will transfer to your bank account</a:t>
            </a:r>
          </a:p>
        </p:txBody>
      </p:sp>
      <p:sp>
        <p:nvSpPr>
          <p:cNvPr id="6" name="TextBox 5">
            <a:extLst>
              <a:ext uri="{FF2B5EF4-FFF2-40B4-BE49-F238E27FC236}">
                <a16:creationId xmlns:a16="http://schemas.microsoft.com/office/drawing/2014/main" id="{D1D595C0-D8D9-BAAC-1BB1-8F02E9A6C92E}"/>
              </a:ext>
            </a:extLst>
          </p:cNvPr>
          <p:cNvSpPr txBox="1"/>
          <p:nvPr/>
        </p:nvSpPr>
        <p:spPr>
          <a:xfrm>
            <a:off x="1407242" y="4407133"/>
            <a:ext cx="9021272" cy="584775"/>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Setup items for sale and invoices as needed</a:t>
            </a:r>
          </a:p>
        </p:txBody>
      </p:sp>
      <p:sp>
        <p:nvSpPr>
          <p:cNvPr id="7" name="TextBox 6">
            <a:extLst>
              <a:ext uri="{FF2B5EF4-FFF2-40B4-BE49-F238E27FC236}">
                <a16:creationId xmlns:a16="http://schemas.microsoft.com/office/drawing/2014/main" id="{51AE79AC-49B7-A7EC-D298-8BD9A0E50A59}"/>
              </a:ext>
            </a:extLst>
          </p:cNvPr>
          <p:cNvSpPr txBox="1"/>
          <p:nvPr/>
        </p:nvSpPr>
        <p:spPr>
          <a:xfrm>
            <a:off x="1407241" y="4817433"/>
            <a:ext cx="9647610" cy="584775"/>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
                <a:srgbClr val="C00000"/>
              </a:buClr>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Make sure you have plenty of members trained on use</a:t>
            </a:r>
          </a:p>
        </p:txBody>
      </p:sp>
    </p:spTree>
    <p:extLst>
      <p:ext uri="{BB962C8B-B14F-4D97-AF65-F5344CB8AC3E}">
        <p14:creationId xmlns:p14="http://schemas.microsoft.com/office/powerpoint/2010/main" val="70927465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3B8847CD-9DF8-385F-B4B0-29797F49739D}"/>
              </a:ext>
            </a:extLst>
          </p:cNvPr>
          <p:cNvSpPr>
            <a:spLocks noGrp="1"/>
          </p:cNvSpPr>
          <p:nvPr>
            <p:ph idx="1"/>
          </p:nvPr>
        </p:nvSpPr>
        <p:spPr/>
        <p:txBody>
          <a:bodyPr>
            <a:normAutofit/>
          </a:bodyPr>
          <a:lstStyle/>
          <a:p>
            <a:pPr marL="0" indent="0">
              <a:buNone/>
            </a:pPr>
            <a:r>
              <a:rPr lang="en-US" sz="3600" dirty="0"/>
              <a:t>Any questions?</a:t>
            </a:r>
          </a:p>
        </p:txBody>
      </p:sp>
    </p:spTree>
    <p:extLst>
      <p:ext uri="{BB962C8B-B14F-4D97-AF65-F5344CB8AC3E}">
        <p14:creationId xmlns:p14="http://schemas.microsoft.com/office/powerpoint/2010/main" val="367996102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is Square?</a:t>
            </a:r>
          </a:p>
        </p:txBody>
      </p:sp>
      <p:sp>
        <p:nvSpPr>
          <p:cNvPr id="3" name="Content Placeholder 2">
            <a:extLst>
              <a:ext uri="{FF2B5EF4-FFF2-40B4-BE49-F238E27FC236}">
                <a16:creationId xmlns:a16="http://schemas.microsoft.com/office/drawing/2014/main" id="{E14D04FD-AD1C-5811-8214-E436394A5D79}"/>
              </a:ext>
            </a:extLst>
          </p:cNvPr>
          <p:cNvSpPr txBox="1">
            <a:spLocks/>
          </p:cNvSpPr>
          <p:nvPr/>
        </p:nvSpPr>
        <p:spPr>
          <a:xfrm>
            <a:off x="1294362" y="2218009"/>
            <a:ext cx="9603275" cy="1794268"/>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800" dirty="0"/>
              <a:t>Square helps all sizes and types of businesses to accept contactless payments, including all major credit and debit cards and mobile payments, in person and online</a:t>
            </a:r>
          </a:p>
        </p:txBody>
      </p:sp>
    </p:spTree>
    <p:extLst>
      <p:ext uri="{BB962C8B-B14F-4D97-AF65-F5344CB8AC3E}">
        <p14:creationId xmlns:p14="http://schemas.microsoft.com/office/powerpoint/2010/main" val="285143540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Contact</a:t>
            </a:r>
          </a:p>
        </p:txBody>
      </p:sp>
      <p:sp>
        <p:nvSpPr>
          <p:cNvPr id="3" name="Content Placeholder 2">
            <a:extLst>
              <a:ext uri="{FF2B5EF4-FFF2-40B4-BE49-F238E27FC236}">
                <a16:creationId xmlns:a16="http://schemas.microsoft.com/office/drawing/2014/main" id="{3B8847CD-9DF8-385F-B4B0-29797F49739D}"/>
              </a:ext>
            </a:extLst>
          </p:cNvPr>
          <p:cNvSpPr>
            <a:spLocks noGrp="1"/>
          </p:cNvSpPr>
          <p:nvPr>
            <p:ph idx="1"/>
          </p:nvPr>
        </p:nvSpPr>
        <p:spPr>
          <a:xfrm>
            <a:off x="1451579" y="2015732"/>
            <a:ext cx="9603275" cy="2755773"/>
          </a:xfrm>
        </p:spPr>
        <p:txBody>
          <a:bodyPr>
            <a:normAutofit/>
          </a:bodyPr>
          <a:lstStyle/>
          <a:p>
            <a:pPr marL="0" indent="0" algn="ctr">
              <a:buNone/>
            </a:pPr>
            <a:r>
              <a:rPr lang="en-US" sz="4400" dirty="0"/>
              <a:t>State Technology Director</a:t>
            </a:r>
          </a:p>
          <a:p>
            <a:pPr marL="0" indent="0" algn="ctr">
              <a:buNone/>
            </a:pPr>
            <a:r>
              <a:rPr lang="en-US" sz="4400" dirty="0"/>
              <a:t>Brett Cormier</a:t>
            </a:r>
          </a:p>
          <a:p>
            <a:pPr marL="0" indent="0" algn="ctr">
              <a:buNone/>
            </a:pPr>
            <a:r>
              <a:rPr lang="en-US" sz="4400" dirty="0"/>
              <a:t>tech@louisianakc.org</a:t>
            </a:r>
          </a:p>
        </p:txBody>
      </p:sp>
      <p:sp>
        <p:nvSpPr>
          <p:cNvPr id="4" name="TextBox 3">
            <a:extLst>
              <a:ext uri="{FF2B5EF4-FFF2-40B4-BE49-F238E27FC236}">
                <a16:creationId xmlns:a16="http://schemas.microsoft.com/office/drawing/2014/main" id="{09D741CF-A3BF-AA2A-58FF-DFBEFAB40CF0}"/>
              </a:ext>
            </a:extLst>
          </p:cNvPr>
          <p:cNvSpPr txBox="1"/>
          <p:nvPr/>
        </p:nvSpPr>
        <p:spPr>
          <a:xfrm>
            <a:off x="4626692" y="5214852"/>
            <a:ext cx="3253047" cy="584775"/>
          </a:xfrm>
          <a:prstGeom prst="rect">
            <a:avLst/>
          </a:prstGeom>
          <a:noFill/>
        </p:spPr>
        <p:txBody>
          <a:bodyPr wrap="square" rtlCol="0">
            <a:spAutoFit/>
          </a:bodyPr>
          <a:lstStyle/>
          <a:p>
            <a:pPr algn="ctr"/>
            <a:r>
              <a:rPr lang="en-US" sz="3200" dirty="0">
                <a:solidFill>
                  <a:srgbClr val="C00000"/>
                </a:solidFill>
                <a:latin typeface="Copperplate Gothic Bold" panose="020E0705020206020404" pitchFamily="34" charset="0"/>
              </a:rPr>
              <a:t>VIVAT JESUS!</a:t>
            </a:r>
          </a:p>
        </p:txBody>
      </p:sp>
    </p:spTree>
    <p:extLst>
      <p:ext uri="{BB962C8B-B14F-4D97-AF65-F5344CB8AC3E}">
        <p14:creationId xmlns:p14="http://schemas.microsoft.com/office/powerpoint/2010/main" val="247267547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is the cost?</a:t>
            </a:r>
          </a:p>
        </p:txBody>
      </p:sp>
    </p:spTree>
    <p:extLst>
      <p:ext uri="{BB962C8B-B14F-4D97-AF65-F5344CB8AC3E}">
        <p14:creationId xmlns:p14="http://schemas.microsoft.com/office/powerpoint/2010/main" val="34593706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is the cost?</a:t>
            </a:r>
          </a:p>
        </p:txBody>
      </p:sp>
      <p:sp>
        <p:nvSpPr>
          <p:cNvPr id="3" name="Content Placeholder 2">
            <a:extLst>
              <a:ext uri="{FF2B5EF4-FFF2-40B4-BE49-F238E27FC236}">
                <a16:creationId xmlns:a16="http://schemas.microsoft.com/office/drawing/2014/main" id="{E14D04FD-AD1C-5811-8214-E436394A5D79}"/>
              </a:ext>
            </a:extLst>
          </p:cNvPr>
          <p:cNvSpPr txBox="1">
            <a:spLocks/>
          </p:cNvSpPr>
          <p:nvPr/>
        </p:nvSpPr>
        <p:spPr>
          <a:xfrm>
            <a:off x="1294362" y="2218009"/>
            <a:ext cx="9603275" cy="1794268"/>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800" dirty="0"/>
              <a:t>Sell in person, online, over the phone, or out in the field. No setup fees or monthly fees — only pay the processing fee when you take a payment.</a:t>
            </a:r>
          </a:p>
        </p:txBody>
      </p:sp>
    </p:spTree>
    <p:extLst>
      <p:ext uri="{BB962C8B-B14F-4D97-AF65-F5344CB8AC3E}">
        <p14:creationId xmlns:p14="http://schemas.microsoft.com/office/powerpoint/2010/main" val="334194669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are the processing fees?</a:t>
            </a:r>
          </a:p>
        </p:txBody>
      </p:sp>
    </p:spTree>
    <p:extLst>
      <p:ext uri="{BB962C8B-B14F-4D97-AF65-F5344CB8AC3E}">
        <p14:creationId xmlns:p14="http://schemas.microsoft.com/office/powerpoint/2010/main" val="77278237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are the processing fees?</a:t>
            </a:r>
          </a:p>
        </p:txBody>
      </p:sp>
      <p:sp>
        <p:nvSpPr>
          <p:cNvPr id="7" name="Content Placeholder 2">
            <a:extLst>
              <a:ext uri="{FF2B5EF4-FFF2-40B4-BE49-F238E27FC236}">
                <a16:creationId xmlns:a16="http://schemas.microsoft.com/office/drawing/2014/main" id="{D337E1DD-23F1-C619-0E24-970036F1B4AC}"/>
              </a:ext>
            </a:extLst>
          </p:cNvPr>
          <p:cNvSpPr txBox="1">
            <a:spLocks/>
          </p:cNvSpPr>
          <p:nvPr/>
        </p:nvSpPr>
        <p:spPr>
          <a:xfrm>
            <a:off x="1294363" y="1796825"/>
            <a:ext cx="9323762" cy="1578136"/>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400" b="1" dirty="0"/>
              <a:t>Card present                                                                                         </a:t>
            </a:r>
            <a:r>
              <a:rPr lang="en-US" sz="2000" dirty="0"/>
              <a:t>When a customer taps, dips, or swipes their card in person. Visa, Mastercard, Discover, and American Express all cost the same rate.                                                             </a:t>
            </a:r>
            <a:r>
              <a:rPr lang="en-US" b="1" dirty="0"/>
              <a:t>2.6% + 10¢ per transaction</a:t>
            </a:r>
          </a:p>
          <a:p>
            <a:endParaRPr lang="en-US" sz="2400" b="1" dirty="0"/>
          </a:p>
        </p:txBody>
      </p:sp>
    </p:spTree>
    <p:extLst>
      <p:ext uri="{BB962C8B-B14F-4D97-AF65-F5344CB8AC3E}">
        <p14:creationId xmlns:p14="http://schemas.microsoft.com/office/powerpoint/2010/main" val="23475229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are the processing fees?</a:t>
            </a:r>
          </a:p>
        </p:txBody>
      </p:sp>
      <p:sp>
        <p:nvSpPr>
          <p:cNvPr id="5" name="Content Placeholder 2">
            <a:extLst>
              <a:ext uri="{FF2B5EF4-FFF2-40B4-BE49-F238E27FC236}">
                <a16:creationId xmlns:a16="http://schemas.microsoft.com/office/drawing/2014/main" id="{56F155C4-D9BF-DE3C-1ACF-F74D4476CC38}"/>
              </a:ext>
            </a:extLst>
          </p:cNvPr>
          <p:cNvSpPr txBox="1">
            <a:spLocks/>
          </p:cNvSpPr>
          <p:nvPr/>
        </p:nvSpPr>
        <p:spPr>
          <a:xfrm>
            <a:off x="1294363" y="1796825"/>
            <a:ext cx="9323762" cy="1578136"/>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400" b="1" dirty="0"/>
              <a:t>Card present                                                                                         </a:t>
            </a:r>
            <a:r>
              <a:rPr lang="en-US" sz="2000" dirty="0"/>
              <a:t>When a customer taps, dips, or swipes their card in person. Visa, Mastercard, Discover, and American Express all cost the same rate.                                                             </a:t>
            </a:r>
            <a:r>
              <a:rPr lang="en-US" b="1" dirty="0"/>
              <a:t>2.6% + 10¢ per transaction</a:t>
            </a:r>
          </a:p>
          <a:p>
            <a:endParaRPr lang="en-US" sz="2400" b="1" dirty="0"/>
          </a:p>
        </p:txBody>
      </p:sp>
      <p:sp>
        <p:nvSpPr>
          <p:cNvPr id="6" name="Content Placeholder 2">
            <a:extLst>
              <a:ext uri="{FF2B5EF4-FFF2-40B4-BE49-F238E27FC236}">
                <a16:creationId xmlns:a16="http://schemas.microsoft.com/office/drawing/2014/main" id="{14E6B328-7EAB-A9C5-A632-E7E4CEC7B345}"/>
              </a:ext>
            </a:extLst>
          </p:cNvPr>
          <p:cNvSpPr txBox="1">
            <a:spLocks/>
          </p:cNvSpPr>
          <p:nvPr/>
        </p:nvSpPr>
        <p:spPr>
          <a:xfrm>
            <a:off x="1294360" y="3336161"/>
            <a:ext cx="9323762" cy="1578136"/>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400" b="1" dirty="0"/>
              <a:t>Card not present                                                                                         </a:t>
            </a:r>
            <a:r>
              <a:rPr lang="en-US" sz="2000" dirty="0"/>
              <a:t>When a customer makes a purchase through your Online Store, Online Checkout, eCommerce API, or pays an invoice online.                                                             </a:t>
            </a:r>
            <a:r>
              <a:rPr lang="en-US" b="1" dirty="0"/>
              <a:t>2.9% + 30¢ per transaction</a:t>
            </a:r>
          </a:p>
          <a:p>
            <a:endParaRPr lang="en-US" b="1" dirty="0"/>
          </a:p>
          <a:p>
            <a:endParaRPr lang="en-US" sz="2400" b="1" dirty="0"/>
          </a:p>
        </p:txBody>
      </p:sp>
    </p:spTree>
    <p:extLst>
      <p:ext uri="{BB962C8B-B14F-4D97-AF65-F5344CB8AC3E}">
        <p14:creationId xmlns:p14="http://schemas.microsoft.com/office/powerpoint/2010/main" val="302546454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27F4-C8B3-30CF-0ECE-D8BEA7ACE7F5}"/>
              </a:ext>
            </a:extLst>
          </p:cNvPr>
          <p:cNvSpPr>
            <a:spLocks noGrp="1"/>
          </p:cNvSpPr>
          <p:nvPr>
            <p:ph type="title"/>
          </p:nvPr>
        </p:nvSpPr>
        <p:spPr/>
        <p:txBody>
          <a:bodyPr/>
          <a:lstStyle/>
          <a:p>
            <a:r>
              <a:rPr lang="en-US" dirty="0"/>
              <a:t>What are the processing fees?</a:t>
            </a:r>
          </a:p>
        </p:txBody>
      </p:sp>
      <p:sp>
        <p:nvSpPr>
          <p:cNvPr id="3" name="Content Placeholder 2">
            <a:extLst>
              <a:ext uri="{FF2B5EF4-FFF2-40B4-BE49-F238E27FC236}">
                <a16:creationId xmlns:a16="http://schemas.microsoft.com/office/drawing/2014/main" id="{E14D04FD-AD1C-5811-8214-E436394A5D79}"/>
              </a:ext>
            </a:extLst>
          </p:cNvPr>
          <p:cNvSpPr txBox="1">
            <a:spLocks/>
          </p:cNvSpPr>
          <p:nvPr/>
        </p:nvSpPr>
        <p:spPr>
          <a:xfrm>
            <a:off x="1294363" y="1796825"/>
            <a:ext cx="9323762" cy="1578136"/>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400" b="1" dirty="0"/>
              <a:t>Card present                                                                                         </a:t>
            </a:r>
            <a:r>
              <a:rPr lang="en-US" sz="2000" dirty="0"/>
              <a:t>When a customer taps, dips, or swipes their card in person. Visa, Mastercard, Discover, and American Express all cost the same rate.                                                             </a:t>
            </a:r>
            <a:r>
              <a:rPr lang="en-US" b="1" dirty="0"/>
              <a:t>2.6% + 10¢ per transaction</a:t>
            </a:r>
          </a:p>
          <a:p>
            <a:endParaRPr lang="en-US" sz="2400" b="1" dirty="0"/>
          </a:p>
        </p:txBody>
      </p:sp>
      <p:sp>
        <p:nvSpPr>
          <p:cNvPr id="4" name="Content Placeholder 2">
            <a:extLst>
              <a:ext uri="{FF2B5EF4-FFF2-40B4-BE49-F238E27FC236}">
                <a16:creationId xmlns:a16="http://schemas.microsoft.com/office/drawing/2014/main" id="{FD14F0EE-6608-B63F-E87F-703B8D9A21F1}"/>
              </a:ext>
            </a:extLst>
          </p:cNvPr>
          <p:cNvSpPr txBox="1">
            <a:spLocks/>
          </p:cNvSpPr>
          <p:nvPr/>
        </p:nvSpPr>
        <p:spPr>
          <a:xfrm>
            <a:off x="1294360" y="3336161"/>
            <a:ext cx="9323762" cy="1578136"/>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400" b="1" dirty="0"/>
              <a:t>Card not present                                                                                         </a:t>
            </a:r>
            <a:r>
              <a:rPr lang="en-US" sz="2000" dirty="0"/>
              <a:t>When a customer makes a purchase through your Online Store, Online Checkout, eCommerce API, or pays an invoice online.                                                             </a:t>
            </a:r>
            <a:r>
              <a:rPr lang="en-US" b="1" dirty="0"/>
              <a:t>2.9% + 30¢ per transaction</a:t>
            </a:r>
          </a:p>
          <a:p>
            <a:endParaRPr lang="en-US" b="1" dirty="0"/>
          </a:p>
          <a:p>
            <a:endParaRPr lang="en-US" sz="2400" b="1" dirty="0"/>
          </a:p>
        </p:txBody>
      </p:sp>
      <p:sp>
        <p:nvSpPr>
          <p:cNvPr id="5" name="Content Placeholder 2">
            <a:extLst>
              <a:ext uri="{FF2B5EF4-FFF2-40B4-BE49-F238E27FC236}">
                <a16:creationId xmlns:a16="http://schemas.microsoft.com/office/drawing/2014/main" id="{E0FF0184-327A-6896-6AB1-39915190D514}"/>
              </a:ext>
            </a:extLst>
          </p:cNvPr>
          <p:cNvSpPr txBox="1">
            <a:spLocks/>
          </p:cNvSpPr>
          <p:nvPr/>
        </p:nvSpPr>
        <p:spPr>
          <a:xfrm>
            <a:off x="1294360" y="4894709"/>
            <a:ext cx="9323762" cy="1578136"/>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sz="2400" b="1" dirty="0"/>
              <a:t>Keyed in                                                                                         </a:t>
            </a:r>
            <a:r>
              <a:rPr lang="en-US" sz="2000" dirty="0"/>
              <a:t>When you manually key in your customer’s card details or use a card on file.          </a:t>
            </a:r>
            <a:r>
              <a:rPr lang="en-US" b="1" dirty="0"/>
              <a:t>3.5% + 15¢ per transaction</a:t>
            </a:r>
          </a:p>
          <a:p>
            <a:endParaRPr lang="en-US" b="1" dirty="0"/>
          </a:p>
          <a:p>
            <a:endParaRPr lang="en-US" b="1" dirty="0"/>
          </a:p>
          <a:p>
            <a:endParaRPr lang="en-US" sz="2400" b="1" dirty="0"/>
          </a:p>
        </p:txBody>
      </p:sp>
    </p:spTree>
    <p:extLst>
      <p:ext uri="{BB962C8B-B14F-4D97-AF65-F5344CB8AC3E}">
        <p14:creationId xmlns:p14="http://schemas.microsoft.com/office/powerpoint/2010/main" val="206221390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209</TotalTime>
  <Words>1920</Words>
  <Application>Microsoft Office PowerPoint</Application>
  <PresentationFormat>Widescreen</PresentationFormat>
  <Paragraphs>168</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Copperplate Gothic Bold</vt:lpstr>
      <vt:lpstr>Gill Sans MT</vt:lpstr>
      <vt:lpstr>Gallery</vt:lpstr>
      <vt:lpstr>PowerPoint Presentation</vt:lpstr>
      <vt:lpstr>What is Square?</vt:lpstr>
      <vt:lpstr>What is Square?</vt:lpstr>
      <vt:lpstr>What is the cost?</vt:lpstr>
      <vt:lpstr>What is the cost?</vt:lpstr>
      <vt:lpstr>What are the processing fees?</vt:lpstr>
      <vt:lpstr>What are the processing fees?</vt:lpstr>
      <vt:lpstr>What are the processing fees?</vt:lpstr>
      <vt:lpstr>What are the processing fees?</vt:lpstr>
      <vt:lpstr>How can we take payments?</vt:lpstr>
      <vt:lpstr>How can we take payments?</vt:lpstr>
      <vt:lpstr>How can we take payments?</vt:lpstr>
      <vt:lpstr>How can we take payments?</vt:lpstr>
      <vt:lpstr>How can we take payments?</vt:lpstr>
      <vt:lpstr>How can we take payments?</vt:lpstr>
      <vt:lpstr>How can we take payments?</vt:lpstr>
      <vt:lpstr>How can we take payments?</vt:lpstr>
      <vt:lpstr>What would we use this for in the council / assembly?</vt:lpstr>
      <vt:lpstr>What would we use this for in the council / assembly?</vt:lpstr>
      <vt:lpstr>What would we use this for in the council / assembly?</vt:lpstr>
      <vt:lpstr>What would we use this for in the council / assembly?</vt:lpstr>
      <vt:lpstr>How do we keep our financial records updated?</vt:lpstr>
      <vt:lpstr>How do we keep our financial records updated?</vt:lpstr>
      <vt:lpstr>How do we get started?</vt:lpstr>
      <vt:lpstr>How do we get started?</vt:lpstr>
      <vt:lpstr>How do we get started?</vt:lpstr>
      <vt:lpstr>How do we get started?</vt:lpstr>
      <vt:lpstr>How do we get started?</vt:lpstr>
      <vt:lpstr>Q&amp;A</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Brett Cormier</dc:creator>
  <cp:lastModifiedBy>Brett Cormier</cp:lastModifiedBy>
  <cp:revision>1</cp:revision>
  <dcterms:created xsi:type="dcterms:W3CDTF">2023-03-15T16:19:42Z</dcterms:created>
  <dcterms:modified xsi:type="dcterms:W3CDTF">2023-04-22T05:08:52Z</dcterms:modified>
</cp:coreProperties>
</file>